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1304" r:id="rId3"/>
    <p:sldId id="1309" r:id="rId4"/>
    <p:sldId id="1336" r:id="rId5"/>
    <p:sldId id="1290" r:id="rId6"/>
    <p:sldId id="1324" r:id="rId7"/>
    <p:sldId id="1311" r:id="rId8"/>
    <p:sldId id="1314" r:id="rId9"/>
    <p:sldId id="1312" r:id="rId10"/>
    <p:sldId id="1322" r:id="rId11"/>
    <p:sldId id="1308" r:id="rId12"/>
    <p:sldId id="1291" r:id="rId13"/>
    <p:sldId id="1303" r:id="rId14"/>
    <p:sldId id="1323" r:id="rId15"/>
    <p:sldId id="1295" r:id="rId16"/>
    <p:sldId id="1316" r:id="rId17"/>
    <p:sldId id="1318" r:id="rId18"/>
    <p:sldId id="1300" r:id="rId19"/>
    <p:sldId id="1302" r:id="rId20"/>
    <p:sldId id="1319" r:id="rId21"/>
    <p:sldId id="1320" r:id="rId22"/>
    <p:sldId id="1326" r:id="rId23"/>
    <p:sldId id="1337" r:id="rId24"/>
    <p:sldId id="1321" r:id="rId25"/>
    <p:sldId id="1301" r:id="rId26"/>
    <p:sldId id="1296" r:id="rId27"/>
    <p:sldId id="1297" r:id="rId28"/>
    <p:sldId id="1298" r:id="rId29"/>
    <p:sldId id="1287" r:id="rId30"/>
    <p:sldId id="1288" r:id="rId31"/>
    <p:sldId id="1329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00F"/>
    <a:srgbClr val="FF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259" autoAdjust="0"/>
    <p:restoredTop sz="94484" autoAdjust="0"/>
  </p:normalViewPr>
  <p:slideViewPr>
    <p:cSldViewPr snapToGrid="0">
      <p:cViewPr varScale="1">
        <p:scale>
          <a:sx n="62" d="100"/>
          <a:sy n="62" d="100"/>
        </p:scale>
        <p:origin x="108" y="48"/>
      </p:cViewPr>
      <p:guideLst/>
    </p:cSldViewPr>
  </p:slideViewPr>
  <p:outlineViewPr>
    <p:cViewPr>
      <p:scale>
        <a:sx n="33" d="100"/>
        <a:sy n="33" d="100"/>
      </p:scale>
      <p:origin x="0" y="-25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81AE66-3A67-4ECB-94D0-E499F8178EB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2F8F22-1477-43F2-9585-564596A0C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F8F22-1477-43F2-9585-564596A0CF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7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F8F22-1477-43F2-9585-564596A0CF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F8F22-1477-43F2-9585-564596A0CF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F8F22-1477-43F2-9585-564596A0CF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2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0B7A-CA45-954E-E371-5019FF4C4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C2660-2863-9D94-20B2-64D144EB7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6929B-87DB-3969-9445-9DC73B164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6E19-7869-D83E-69B7-FD471BFE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ADB5F-62A1-BCB8-9BE5-1DA37DAC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53C8-749F-9F9B-316A-748C8CEA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C43E2-D87C-7790-F05C-C8DC99407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C6DC-EB4D-8982-C1B4-4CB349749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67FDA-D559-3B91-915C-5942DE7B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388AD-4752-4E12-82FA-F70E3B89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1F7D1-B2E2-B7A5-A1E4-763E9A6F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4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0C74-E13A-EDB7-B29E-9689EC06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46C7B-5A64-7E3D-8F42-0A1BB2F6D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F02E1-0177-CBC2-2EBB-C06F06A9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78E52-ABDE-F33E-5B4F-2D3C1601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3E284-28E6-186C-EB79-6344A164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1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E7240-2B5F-D065-48DA-21C6FC9EC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B6B97-5148-692F-9561-71E5FA37E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97CF0-7774-4F1C-86A1-9C09D126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7727-8FB8-8204-2B2A-7FBB5370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C824-D1C3-2F6B-FE54-78A17CBD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FFC2-0E4C-C59D-313F-12E9834E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9DFAB-406C-62CA-510E-EA2F64EF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1C31-EB49-BE6B-6C78-54041730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FCFB5-3F03-523F-2FD3-19C517567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6E125-C3FE-8116-D7B7-A097E950E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19A7-1AC7-8A0D-A9D9-7DF67C52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8E95-0AC2-A9F0-AA17-EF8DF503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3A348-00E4-1EBF-500A-90D6E7CA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065CF-7D53-DCE4-4D2F-39931BD1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6DFA9-7481-AAF8-114E-DF6B31C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8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F1D2-E0C2-5E2F-8B7A-323AEA87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1588-1791-ED2E-8B28-86CD9D699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0350-A128-C6E1-5C63-409647570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A6370-0BF3-1339-E240-97137833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DA71F-24B4-A5A5-5A1B-E33DBCC0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FA523-E4B7-F301-67BF-150BEDE0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8292-98B1-D3AE-11B7-C7302ED3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9438-A31C-7CEA-AF1E-1C6CD4EA9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52297-0DD4-2BE3-F840-1895006F0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C65B1-0729-6735-4393-B835A4889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BE790-8A5B-4AE9-15F7-E23D4E8D4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B8CF7A-7EC5-5C14-7C62-D5E4C155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54EFE-30B9-5E84-107F-FEDB7CEA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23B11-9C67-8B00-5990-059B21B3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053F-E21B-4409-427A-1D245D7F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D1D3F-4CAE-5E97-95BC-1D9F777A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75704-6460-1AD4-4416-67209E00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CA67B-D016-883F-986B-1A43D625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8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0A8FA0-8A39-3CA5-0213-09EA5C3A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71DCA-CA2B-4AD2-B048-60D08105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C8A60-6278-5C7F-A14B-6F2A8616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6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0523-4361-BB36-2A82-4743CA831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69EE7-57EE-5366-F6F7-27F9190E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29A14-421E-F84A-FA51-3923ACD3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9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1607-F1AD-68E7-2BB2-5C6B1470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4339-401F-13F6-9E30-01B9ACA3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54C60-33D1-22B9-6226-A40746C4E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37C81-72DC-5377-6091-9393D979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EE15E-9BB2-0D8A-66C9-EB69E7AC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F5A17-4AFC-6D8A-5E3C-0EEB0AFA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6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BAFDD-DE78-5565-672C-DF9E6F94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CE3D-4982-C846-1E0B-76BF7B6AF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1931-0DA8-C606-EA63-4DFA2F43E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7/28/23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B0FFA-50C6-4CC1-4B22-587D30599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W. Jacobs -- Dark Sector,  Belle II Summer Workshop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044F-0337-96C7-1620-CB5E95120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8F8E-6620-4DD2-9BEB-D7D586AEB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hyperlink" Target="https://link.springer.com/article/10.1007/JHEP02(2015)157" TargetMode="Externa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hyperlink" Target="https://link.springer.com/article/10.1007%2FJHEP12%282016%29106" TargetMode="External"/><Relationship Id="rId17" Type="http://schemas.openxmlformats.org/officeDocument/2006/relationships/image" Target="../media/image34.png"/><Relationship Id="rId2" Type="http://schemas.openxmlformats.org/officeDocument/2006/relationships/tags" Target="../tags/tag3.xml"/><Relationship Id="rId16" Type="http://schemas.openxmlformats.org/officeDocument/2006/relationships/image" Target="../media/image3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0.png"/><Relationship Id="rId5" Type="http://schemas.openxmlformats.org/officeDocument/2006/relationships/tags" Target="../tags/tag6.xml"/><Relationship Id="rId15" Type="http://schemas.openxmlformats.org/officeDocument/2006/relationships/image" Target="../media/image32.png"/><Relationship Id="rId10" Type="http://schemas.openxmlformats.org/officeDocument/2006/relationships/image" Target="../media/image29.emf"/><Relationship Id="rId4" Type="http://schemas.openxmlformats.org/officeDocument/2006/relationships/tags" Target="../tags/tag5.xml"/><Relationship Id="rId9" Type="http://schemas.openxmlformats.org/officeDocument/2006/relationships/image" Target="../media/image28.jpg"/><Relationship Id="rId1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7.xml"/><Relationship Id="rId7" Type="http://schemas.openxmlformats.org/officeDocument/2006/relationships/image" Target="../media/image53.emf"/><Relationship Id="rId12" Type="http://schemas.openxmlformats.org/officeDocument/2006/relationships/image" Target="../media/image5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5" Type="http://schemas.openxmlformats.org/officeDocument/2006/relationships/tags" Target="../tags/tag19.xml"/><Relationship Id="rId10" Type="http://schemas.openxmlformats.org/officeDocument/2006/relationships/image" Target="../media/image56.png"/><Relationship Id="rId4" Type="http://schemas.openxmlformats.org/officeDocument/2006/relationships/tags" Target="../tags/tag18.xml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2.xml"/><Relationship Id="rId7" Type="http://schemas.openxmlformats.org/officeDocument/2006/relationships/image" Target="../media/image6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105.12962.pdf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03F6DC-E447-F4AA-AB36-22914357F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6392" y="4263307"/>
            <a:ext cx="4601944" cy="1658724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dirty="0"/>
              <a:t>W. W. Jacobs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Indiana University / CEEM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Belle II Summer Workshop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Duke University, 24-28 July, 2023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E7A22-22C9-A154-6E2A-E9C9F725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44065"/>
            <a:ext cx="731583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63F33-3CF9-1499-8731-BA8582DF5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16" y="5815222"/>
            <a:ext cx="984123" cy="989267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3BE089-87AA-A2CC-60BD-7F131BBC1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72" y="6000897"/>
            <a:ext cx="4026503" cy="6747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DBA324-FAD0-315F-9DA6-3B68E78EA98F}"/>
              </a:ext>
            </a:extLst>
          </p:cNvPr>
          <p:cNvSpPr/>
          <p:nvPr/>
        </p:nvSpPr>
        <p:spPr>
          <a:xfrm>
            <a:off x="228600" y="407624"/>
            <a:ext cx="11548431" cy="32169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E6D8FEE-50B2-7D39-8A1C-5B8EB5459A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2527" y="822325"/>
            <a:ext cx="3786187" cy="2800350"/>
            <a:chOff x="281" y="518"/>
            <a:chExt cx="2385" cy="176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533E912-D7AD-3A85-D679-B5FF69F8CF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" y="630"/>
              <a:ext cx="2385" cy="1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60C246B0-54B0-973F-4B4E-BC78D41534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" t="5569" r="5559" b="4172"/>
            <a:stretch/>
          </p:blipFill>
          <p:spPr bwMode="auto">
            <a:xfrm>
              <a:off x="403" y="518"/>
              <a:ext cx="2131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DA3BC5-3AA5-0310-89F0-9D9D97F6506D}"/>
              </a:ext>
            </a:extLst>
          </p:cNvPr>
          <p:cNvSpPr txBox="1"/>
          <p:nvPr/>
        </p:nvSpPr>
        <p:spPr>
          <a:xfrm>
            <a:off x="5230663" y="1097750"/>
            <a:ext cx="5524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Dark Sector Physics at Belle II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7E70FD7-B70F-3C47-3093-2F728D642833}"/>
              </a:ext>
            </a:extLst>
          </p:cNvPr>
          <p:cNvSpPr txBox="1">
            <a:spLocks/>
          </p:cNvSpPr>
          <p:nvPr/>
        </p:nvSpPr>
        <p:spPr>
          <a:xfrm>
            <a:off x="1450612" y="3954945"/>
            <a:ext cx="5002063" cy="1658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Landscape / Belle II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Recent Belle II Analyses*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u="sng" dirty="0">
                <a:solidFill>
                  <a:srgbClr val="0070C0"/>
                </a:solidFill>
              </a:rPr>
              <a:t>It’s what’s Happening</a:t>
            </a:r>
            <a:r>
              <a:rPr lang="en-US" sz="2800" b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6EF3A-4DC5-4B96-D1F2-3DE624A0B2D6}"/>
              </a:ext>
            </a:extLst>
          </p:cNvPr>
          <p:cNvSpPr txBox="1"/>
          <p:nvPr/>
        </p:nvSpPr>
        <p:spPr>
          <a:xfrm>
            <a:off x="6947505" y="6158163"/>
            <a:ext cx="508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S</a:t>
            </a:r>
            <a:r>
              <a:rPr lang="en-US" sz="1600" dirty="0">
                <a:solidFill>
                  <a:srgbClr val="0070C0"/>
                </a:solidFill>
              </a:rPr>
              <a:t>elected content from many slides “borrowed, thanks! </a:t>
            </a:r>
          </a:p>
        </p:txBody>
      </p:sp>
    </p:spTree>
    <p:extLst>
      <p:ext uri="{BB962C8B-B14F-4D97-AF65-F5344CB8AC3E}">
        <p14:creationId xmlns:p14="http://schemas.microsoft.com/office/powerpoint/2010/main" val="19478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3424532" y="2598003"/>
            <a:ext cx="73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Decay of Z’ to Invisible</a:t>
            </a:r>
          </a:p>
        </p:txBody>
      </p:sp>
    </p:spTree>
    <p:extLst>
      <p:ext uri="{BB962C8B-B14F-4D97-AF65-F5344CB8AC3E}">
        <p14:creationId xmlns:p14="http://schemas.microsoft.com/office/powerpoint/2010/main" val="198711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37241-3276-9818-53F0-41352F7E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D00C6-BEC5-47A8-E19E-61889337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68A1F-5801-0971-33F7-3844E3DA6669}"/>
              </a:ext>
            </a:extLst>
          </p:cNvPr>
          <p:cNvSpPr txBox="1"/>
          <p:nvPr/>
        </p:nvSpPr>
        <p:spPr>
          <a:xfrm>
            <a:off x="0" y="-24974"/>
            <a:ext cx="1217168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 The             Gauge Boson and Search for Invisible Decaying Z’ </a:t>
            </a:r>
          </a:p>
        </p:txBody>
      </p:sp>
      <p:pic>
        <p:nvPicPr>
          <p:cNvPr id="9" name="Picture 8" descr="A picture containing line, diagram, font, plot&#10;&#10;Description automatically generated">
            <a:extLst>
              <a:ext uri="{FF2B5EF4-FFF2-40B4-BE49-F238E27FC236}">
                <a16:creationId xmlns:a16="http://schemas.microsoft.com/office/drawing/2014/main" id="{FCF62693-AFFF-BA10-3680-3B796609D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98" y="1280503"/>
            <a:ext cx="4112895" cy="1983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D69B4-6910-4940-5A1D-71171273F8E6}"/>
              </a:ext>
            </a:extLst>
          </p:cNvPr>
          <p:cNvSpPr txBox="1"/>
          <p:nvPr/>
        </p:nvSpPr>
        <p:spPr>
          <a:xfrm>
            <a:off x="215757" y="673518"/>
            <a:ext cx="10330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b="0" i="0" u="sng" strike="noStrike" baseline="0" dirty="0"/>
              <a:t>Vector boson </a:t>
            </a:r>
            <a:r>
              <a:rPr lang="en-US" sz="2200" b="0" i="1" u="sng" strike="noStrike" baseline="0" dirty="0"/>
              <a:t>Z’ </a:t>
            </a:r>
            <a:r>
              <a:rPr lang="en-US" sz="2200" b="0" i="0" u="sng" strike="noStrike" baseline="0" dirty="0"/>
              <a:t>with a coupling </a:t>
            </a:r>
            <a:r>
              <a:rPr lang="en-US" sz="2200" b="0" i="1" u="sng" strike="noStrike" baseline="0" dirty="0"/>
              <a:t>g’ </a:t>
            </a:r>
            <a:r>
              <a:rPr lang="en-US" sz="2200" b="0" i="0" u="sng" strike="noStrike" baseline="0" dirty="0"/>
              <a:t>only to the 2nd and 3rd lepton family </a:t>
            </a:r>
            <a:r>
              <a:rPr lang="en-US" sz="2200" b="0" i="0" u="none" strike="noStrike" baseline="0" dirty="0"/>
              <a:t>as </a:t>
            </a:r>
          </a:p>
          <a:p>
            <a:pPr algn="l"/>
            <a:r>
              <a:rPr lang="en-US" sz="2200" dirty="0"/>
              <a:t>     </a:t>
            </a:r>
            <a:r>
              <a:rPr lang="en-US" sz="2200" b="0" i="0" u="none" strike="noStrike" baseline="0" dirty="0"/>
              <a:t>introduced by the </a:t>
            </a:r>
            <a:r>
              <a:rPr lang="en-US" sz="2200" b="0" i="1" u="none" strike="noStrike" baseline="0" dirty="0" err="1"/>
              <a:t>L</a:t>
            </a:r>
            <a:r>
              <a:rPr lang="en-US" sz="2200" b="0" i="1" u="none" strike="noStrike" baseline="-25000" dirty="0" err="1"/>
              <a:t>μ</a:t>
            </a:r>
            <a:r>
              <a:rPr lang="en-US" sz="2200" b="0" i="1" u="none" strike="noStrike" baseline="-25000" dirty="0"/>
              <a:t> </a:t>
            </a:r>
            <a:r>
              <a:rPr lang="en-US" sz="2200" b="0" i="1" u="none" strike="noStrike" baseline="0" dirty="0"/>
              <a:t>– </a:t>
            </a:r>
            <a:r>
              <a:rPr lang="en-US" sz="2200" b="0" i="1" u="none" strike="noStrike" baseline="0" dirty="0" err="1"/>
              <a:t>L</a:t>
            </a:r>
            <a:r>
              <a:rPr lang="en-US" sz="2200" b="0" i="1" u="none" strike="noStrike" baseline="-25000" dirty="0" err="1"/>
              <a:t>τ</a:t>
            </a:r>
            <a:r>
              <a:rPr lang="en-US" sz="2200" b="0" i="1" u="none" strike="noStrike" baseline="0" dirty="0"/>
              <a:t> </a:t>
            </a:r>
            <a:r>
              <a:rPr lang="en-US" sz="2200" b="0" i="0" u="none" strike="noStrike" baseline="0" dirty="0"/>
              <a:t>model [1] 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DD7F4-736E-D0EE-DAD5-842F88B10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3806" y="1649797"/>
            <a:ext cx="2926080" cy="916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F54563-C42C-0B18-0EBC-187245E338D1}"/>
              </a:ext>
            </a:extLst>
          </p:cNvPr>
          <p:cNvSpPr txBox="1"/>
          <p:nvPr/>
        </p:nvSpPr>
        <p:spPr>
          <a:xfrm>
            <a:off x="4351926" y="1820113"/>
            <a:ext cx="2037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1" u="none" strike="noStrike" baseline="0" dirty="0">
                <a:latin typeface="Lato-Italic"/>
              </a:rPr>
              <a:t>θ </a:t>
            </a:r>
            <a:r>
              <a:rPr lang="en-US" sz="1800" b="0" i="0" u="none" strike="noStrike" baseline="0" dirty="0">
                <a:latin typeface="Lato-Regular"/>
              </a:rPr>
              <a:t>=+1 if </a:t>
            </a:r>
            <a:r>
              <a:rPr lang="en-US" sz="1800" b="0" i="1" u="none" strike="noStrike" baseline="0" dirty="0">
                <a:latin typeface="Lato-Italic"/>
              </a:rPr>
              <a:t>l = μ</a:t>
            </a:r>
          </a:p>
          <a:p>
            <a:pPr algn="l"/>
            <a:r>
              <a:rPr lang="en-US" sz="1800" b="0" i="1" u="none" strike="noStrike" baseline="0" dirty="0">
                <a:latin typeface="Lato-Italic"/>
              </a:rPr>
              <a:t>θ </a:t>
            </a:r>
            <a:r>
              <a:rPr lang="en-US" sz="1800" b="0" i="0" u="none" strike="noStrike" baseline="0" dirty="0">
                <a:latin typeface="Lato-Regular"/>
              </a:rPr>
              <a:t>=-1 if </a:t>
            </a:r>
            <a:r>
              <a:rPr lang="en-US" sz="1800" b="0" i="1" u="none" strike="noStrike" baseline="0" dirty="0">
                <a:latin typeface="Lato-Italic"/>
              </a:rPr>
              <a:t>l = τ</a:t>
            </a:r>
            <a:endParaRPr lang="en-US" dirty="0"/>
          </a:p>
        </p:txBody>
      </p:sp>
      <p:pic>
        <p:nvPicPr>
          <p:cNvPr id="8" name="Picture 7" descr="\documentclass{article}&#10;\usepackage{amsmath}&#10;\pagestyle{empty}&#10;\begin{document}&#10;&#10;&#10;$L_\mu - L_\tau$&#10;&#10;&#10;&#10;\end{document}" title="IguanaTex Bitmap Display">
            <a:extLst>
              <a:ext uri="{FF2B5EF4-FFF2-40B4-BE49-F238E27FC236}">
                <a16:creationId xmlns:a16="http://schemas.microsoft.com/office/drawing/2014/main" id="{BA1321F7-ADB7-0ABC-2967-C796315D6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52" y="121966"/>
            <a:ext cx="1215238" cy="341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4B7FF-91B0-59AE-A102-3CB62BFEACBA}"/>
              </a:ext>
            </a:extLst>
          </p:cNvPr>
          <p:cNvSpPr txBox="1"/>
          <p:nvPr/>
        </p:nvSpPr>
        <p:spPr>
          <a:xfrm>
            <a:off x="421573" y="6110289"/>
            <a:ext cx="76022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u="none" strike="noStrike" baseline="0" dirty="0"/>
              <a:t>[1] </a:t>
            </a:r>
            <a:r>
              <a:rPr lang="fr-FR" sz="1600" b="0" i="0" u="none" strike="noStrike" baseline="0" dirty="0" err="1"/>
              <a:t>Shuve</a:t>
            </a:r>
            <a:r>
              <a:rPr lang="fr-FR" sz="1600" b="0" i="0" u="none" strike="noStrike" baseline="0" dirty="0"/>
              <a:t> et al., </a:t>
            </a:r>
            <a:r>
              <a:rPr lang="fr-FR" sz="1600" u="sng" dirty="0">
                <a:solidFill>
                  <a:srgbClr val="0079A5"/>
                </a:solidFill>
              </a:rPr>
              <a:t>Phys. </a:t>
            </a:r>
            <a:r>
              <a:rPr lang="fr-FR" sz="1600" u="sng" dirty="0" err="1">
                <a:solidFill>
                  <a:srgbClr val="0079A5"/>
                </a:solidFill>
              </a:rPr>
              <a:t>Rev</a:t>
            </a:r>
            <a:r>
              <a:rPr lang="fr-FR" sz="1600" u="sng" dirty="0">
                <a:solidFill>
                  <a:srgbClr val="0079A5"/>
                </a:solidFill>
              </a:rPr>
              <a:t>. D 89 , 113004 (2014)</a:t>
            </a:r>
            <a:r>
              <a:rPr lang="fr-FR" sz="1600" dirty="0">
                <a:solidFill>
                  <a:srgbClr val="0079A5"/>
                </a:solidFill>
              </a:rPr>
              <a:t>; </a:t>
            </a:r>
            <a:r>
              <a:rPr lang="nb-NO" sz="1600" b="0" i="0" u="none" strike="noStrike" baseline="0" dirty="0"/>
              <a:t>Altmannshofer et al., </a:t>
            </a:r>
            <a:r>
              <a:rPr lang="nb-NO" sz="1600" b="0" i="0" u="sng" strike="noStrike" baseline="0" dirty="0">
                <a:solidFill>
                  <a:srgbClr val="0079A5"/>
                </a:solidFill>
                <a:hlinkClick r:id="rId12"/>
              </a:rPr>
              <a:t>JHEP 106 (2016)</a:t>
            </a:r>
            <a:endParaRPr lang="nb-NO" sz="1600" b="0" i="0" u="none" strike="noStrike" baseline="0" dirty="0">
              <a:solidFill>
                <a:srgbClr val="0079A5"/>
              </a:solidFill>
              <a:hlinkClick r:id="rId12"/>
            </a:endParaRPr>
          </a:p>
          <a:p>
            <a:endParaRPr lang="da-DK" sz="1800" b="0" i="0" u="none" strike="noStrike" baseline="0" dirty="0">
              <a:solidFill>
                <a:srgbClr val="0079A5"/>
              </a:solidFill>
              <a:latin typeface="Tahoma" panose="020B0604030504040204" pitchFamily="34" charset="0"/>
              <a:hlinkClick r:id="rId1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95AC1-4BE1-7630-9065-312D9139E892}"/>
              </a:ext>
            </a:extLst>
          </p:cNvPr>
          <p:cNvSpPr txBox="1"/>
          <p:nvPr/>
        </p:nvSpPr>
        <p:spPr>
          <a:xfrm>
            <a:off x="318776" y="2703368"/>
            <a:ext cx="77050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 err="1">
                <a:solidFill>
                  <a:srgbClr val="FF0000"/>
                </a:solidFill>
              </a:rPr>
              <a:t>m</a:t>
            </a:r>
            <a:r>
              <a:rPr lang="en-US" sz="2000" b="0" i="0" u="none" strike="noStrike" baseline="-25000" dirty="0" err="1">
                <a:solidFill>
                  <a:srgbClr val="FF0000"/>
                </a:solidFill>
              </a:rPr>
              <a:t>Z</a:t>
            </a:r>
            <a:r>
              <a:rPr lang="en-US" sz="2000" b="0" i="0" u="none" strike="noStrike" baseline="-25000" dirty="0">
                <a:solidFill>
                  <a:srgbClr val="FF0000"/>
                </a:solidFill>
              </a:rPr>
              <a:t>’ </a:t>
            </a:r>
            <a:r>
              <a:rPr lang="en-US" sz="2000" b="0" i="0" u="none" strike="noStrike" baseline="0" dirty="0">
                <a:solidFill>
                  <a:srgbClr val="FF0000"/>
                </a:solidFill>
              </a:rPr>
              <a:t>and g’ in a two-parameter model</a:t>
            </a: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Could explain DM abundance and muon (g-2)</a:t>
            </a:r>
            <a:r>
              <a:rPr lang="en-US" sz="2000" b="0" i="0" u="none" strike="noStrike" baseline="-25000" dirty="0"/>
              <a:t>μ</a:t>
            </a:r>
            <a:r>
              <a:rPr lang="en-US" sz="2000" b="0" i="0" u="none" strike="noStrike" baseline="0" dirty="0"/>
              <a:t> anomaly 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May also help explain </a:t>
            </a:r>
            <a:r>
              <a:rPr lang="en-US" sz="2000" b="0" i="0" u="none" strike="noStrike" baseline="0" dirty="0"/>
              <a:t>anomalies seen in rare B decays, e.g., R</a:t>
            </a:r>
            <a:r>
              <a:rPr lang="en-US" sz="2000" b="0" i="0" u="none" strike="noStrike" baseline="-25000" dirty="0"/>
              <a:t>D(*)</a:t>
            </a:r>
            <a:r>
              <a:rPr lang="en-US" sz="2000" b="0" i="0" u="none" strike="noStrike" baseline="0" dirty="0"/>
              <a:t>, </a:t>
            </a:r>
            <a:r>
              <a:rPr lang="en-US" sz="2000" dirty="0"/>
              <a:t>etc.</a:t>
            </a:r>
            <a:endParaRPr lang="en-US" baseline="-25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E4FEA3-A186-FEA0-E0E1-E9C9A6C8A4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0231" y="4026244"/>
            <a:ext cx="3217762" cy="18461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5A2A33-F35C-D22D-CF3F-0C3ED86C06B2}"/>
              </a:ext>
            </a:extLst>
          </p:cNvPr>
          <p:cNvSpPr txBox="1"/>
          <p:nvPr/>
        </p:nvSpPr>
        <p:spPr>
          <a:xfrm>
            <a:off x="167566" y="3885646"/>
            <a:ext cx="31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Search for the process</a:t>
            </a:r>
          </a:p>
        </p:txBody>
      </p:sp>
      <p:pic>
        <p:nvPicPr>
          <p:cNvPr id="20" name="Picture 19" descr="\documentclass{article}&#10;\usepackage{amsmath}&#10;\pagestyle{empty}&#10;\begin{document}&#10;&#10;$e^+ e^- \rightarrow \mu^+ \mu^- Z'$&#10;&#10;&#10;\end{document}" title="IguanaTex Bitmap Display">
            <a:extLst>
              <a:ext uri="{FF2B5EF4-FFF2-40B4-BE49-F238E27FC236}">
                <a16:creationId xmlns:a16="http://schemas.microsoft.com/office/drawing/2014/main" id="{44E5129B-C526-ECC1-B436-87D8F8E8F8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4" y="3975941"/>
            <a:ext cx="2306667" cy="320000"/>
          </a:xfrm>
          <a:prstGeom prst="rect">
            <a:avLst/>
          </a:prstGeom>
        </p:spPr>
      </p:pic>
      <p:pic>
        <p:nvPicPr>
          <p:cNvPr id="41" name="Picture 40" descr="\documentclass{article}&#10;\usepackage{amsmath}&#10;\pagestyle{empty}&#10;\begin{document}&#10;&#10;&#10;$ \mathcal{BR}(Z' \rightarrow \nu\bar{\nu}) \sim 33-100\%$&#10;&#10;\end{document}" title="IguanaTex Bitmap Display">
            <a:extLst>
              <a:ext uri="{FF2B5EF4-FFF2-40B4-BE49-F238E27FC236}">
                <a16:creationId xmlns:a16="http://schemas.microsoft.com/office/drawing/2014/main" id="{97530823-92FC-1AA6-8BCC-E7C5EA7FBF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5" y="4449855"/>
            <a:ext cx="3178192" cy="270381"/>
          </a:xfrm>
          <a:prstGeom prst="rect">
            <a:avLst/>
          </a:prstGeom>
        </p:spPr>
      </p:pic>
      <p:pic>
        <p:nvPicPr>
          <p:cNvPr id="45" name="Picture 44" descr="\documentclass{article}&#10;\usepackage{amsmath}&#10;\pagestyle{empty}&#10;\begin{document}&#10;&#10;&#10;$\mathcal{BR}(Z' \rightarrow \chi\bar{\chi}) \sim 100\%$&#10;&#10;\end{document}" title="IguanaTex Bitmap Display">
            <a:extLst>
              <a:ext uri="{FF2B5EF4-FFF2-40B4-BE49-F238E27FC236}">
                <a16:creationId xmlns:a16="http://schemas.microsoft.com/office/drawing/2014/main" id="{36D005B2-FFC3-269C-9A70-097557E1B7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5" y="4808568"/>
            <a:ext cx="2772000" cy="2862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C485FB-5CEC-8E51-76E5-76364CB6776C}"/>
              </a:ext>
            </a:extLst>
          </p:cNvPr>
          <p:cNvSpPr txBox="1"/>
          <p:nvPr/>
        </p:nvSpPr>
        <p:spPr>
          <a:xfrm>
            <a:off x="318776" y="4367451"/>
            <a:ext cx="776397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                                                    if this decay is kinematically accessible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/>
              <a:t>Study the system recoiling against the </a:t>
            </a:r>
            <a:r>
              <a:rPr lang="el-GR" sz="2000" b="1" dirty="0"/>
              <a:t>μ</a:t>
            </a:r>
            <a:r>
              <a:rPr lang="en-US" sz="2000" b="1" baseline="30000" dirty="0"/>
              <a:t>+</a:t>
            </a:r>
            <a:r>
              <a:rPr lang="el-GR" sz="2000" b="1" dirty="0"/>
              <a:t>μ</a:t>
            </a:r>
            <a:r>
              <a:rPr lang="en-US" sz="2000" b="1" baseline="30000" dirty="0"/>
              <a:t>-</a:t>
            </a:r>
            <a:r>
              <a:rPr lang="en-US" sz="2000" b="1" dirty="0"/>
              <a:t> pair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Dominate backgrounds are from radiative QED processes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19F979-E766-5CF5-B985-692A8D3149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0231" y="4033403"/>
            <a:ext cx="3217762" cy="1846162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begin{document}&#10;&#10;$e^+ e^- \rightarrow \mu^+ \mu^- Z'$&#10;&#10;&#10;\end{document}" title="IguanaTex Bitmap Display">
            <a:extLst>
              <a:ext uri="{FF2B5EF4-FFF2-40B4-BE49-F238E27FC236}">
                <a16:creationId xmlns:a16="http://schemas.microsoft.com/office/drawing/2014/main" id="{03A7B15F-3EB5-3AAD-79DB-CB74467B673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4" y="3982737"/>
            <a:ext cx="2306667" cy="32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A5C69A-7EB2-C012-8D8B-30F7C2B3EED1}"/>
              </a:ext>
            </a:extLst>
          </p:cNvPr>
          <p:cNvSpPr txBox="1"/>
          <p:nvPr/>
        </p:nvSpPr>
        <p:spPr>
          <a:xfrm>
            <a:off x="8784713" y="5999816"/>
            <a:ext cx="308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 has dependence on Z’ mass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905C4-4696-D47A-7F79-28840FCA9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0231" y="4034306"/>
            <a:ext cx="3217762" cy="1846162"/>
          </a:xfrm>
          <a:prstGeom prst="rect">
            <a:avLst/>
          </a:prstGeom>
        </p:spPr>
      </p:pic>
      <p:pic>
        <p:nvPicPr>
          <p:cNvPr id="34" name="Picture 33" descr="\documentclass{article}&#10;\usepackage{amsmath}&#10;\pagestyle{empty}&#10;\begin{document}&#10;&#10;$e^+ e^- \rightarrow \mu^+ \mu^- Z'$&#10;&#10;&#10;\end{document}" title="IguanaTex Bitmap Display">
            <a:extLst>
              <a:ext uri="{FF2B5EF4-FFF2-40B4-BE49-F238E27FC236}">
                <a16:creationId xmlns:a16="http://schemas.microsoft.com/office/drawing/2014/main" id="{BA24E467-EB91-5A27-1149-56659D7321B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4" y="3983640"/>
            <a:ext cx="2306667" cy="320000"/>
          </a:xfrm>
          <a:prstGeom prst="rect">
            <a:avLst/>
          </a:prstGeom>
        </p:spPr>
      </p:pic>
      <p:pic>
        <p:nvPicPr>
          <p:cNvPr id="35" name="Picture 34" descr="\documentclass{article}&#10;\usepackage{amsmath}&#10;\pagestyle{empty}&#10;\begin{document}&#10;&#10;$e^+ e^- \rightarrow \mu^+ \mu^- Z'$&#10;&#10;&#10;\end{document}" title="IguanaTex Bitmap Display">
            <a:extLst>
              <a:ext uri="{FF2B5EF4-FFF2-40B4-BE49-F238E27FC236}">
                <a16:creationId xmlns:a16="http://schemas.microsoft.com/office/drawing/2014/main" id="{442852C9-429F-FD93-D2C4-19082B823AC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4" y="3982737"/>
            <a:ext cx="2306667" cy="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37241-3276-9818-53F0-41352F7E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D00C6-BEC5-47A8-E19E-61889337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68A1F-5801-0971-33F7-3844E3DA6669}"/>
              </a:ext>
            </a:extLst>
          </p:cNvPr>
          <p:cNvSpPr txBox="1"/>
          <p:nvPr/>
        </p:nvSpPr>
        <p:spPr>
          <a:xfrm>
            <a:off x="20320" y="0"/>
            <a:ext cx="12171680" cy="520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     Analysis issues: Search for an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Invisibly Decaying Z’ </a:t>
            </a:r>
            <a:r>
              <a:rPr lang="en-US" sz="2800" dirty="0">
                <a:latin typeface="Comic Sans MS" panose="030F0702030302020204" pitchFamily="66" charset="0"/>
              </a:rPr>
              <a:t>Boson </a:t>
            </a:r>
          </a:p>
        </p:txBody>
      </p:sp>
      <p:pic>
        <p:nvPicPr>
          <p:cNvPr id="9" name="Picture 8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439DC75D-ED8B-644B-B0F3-7EB876962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16" y="658535"/>
            <a:ext cx="3844898" cy="2530282"/>
          </a:xfrm>
          <a:prstGeom prst="rect">
            <a:avLst/>
          </a:prstGeom>
        </p:spPr>
      </p:pic>
      <p:pic>
        <p:nvPicPr>
          <p:cNvPr id="11" name="Picture 10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7388F8CB-59BB-09BD-D77C-530C7E021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6" y="3298941"/>
            <a:ext cx="3844898" cy="287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F429C-91CE-6671-5AC3-17EA22D2F756}"/>
              </a:ext>
            </a:extLst>
          </p:cNvPr>
          <p:cNvSpPr txBox="1"/>
          <p:nvPr/>
        </p:nvSpPr>
        <p:spPr>
          <a:xfrm>
            <a:off x="133113" y="1909978"/>
            <a:ext cx="5452437" cy="186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FF0000"/>
                </a:solidFill>
              </a:rPr>
              <a:t>Selection</a:t>
            </a:r>
            <a:r>
              <a:rPr lang="en-US" sz="2000" b="0" i="0" u="none" strike="noStrike" baseline="0" dirty="0"/>
              <a:t>: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two track w/ muons, </a:t>
            </a:r>
            <a:r>
              <a:rPr lang="en-US" sz="2000" b="0" i="0" u="none" strike="noStrike" baseline="0" dirty="0" err="1"/>
              <a:t>p</a:t>
            </a:r>
            <a:r>
              <a:rPr lang="en-US" sz="2000" b="0" i="0" u="none" strike="noStrike" baseline="-25000" dirty="0" err="1"/>
              <a:t>T</a:t>
            </a:r>
            <a:r>
              <a:rPr lang="en-US" sz="2000" b="0" i="0" u="none" strike="noStrike" baseline="0" dirty="0"/>
              <a:t> &gt; 0.4 GeV/c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trigger veto to suppress Bhabha scattering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opening angles between muons in </a:t>
            </a:r>
            <a:r>
              <a:rPr lang="en-US" sz="2000" b="0" i="0" u="none" strike="noStrike" baseline="0" dirty="0" err="1"/>
              <a:t>c.m.</a:t>
            </a:r>
            <a:r>
              <a:rPr lang="en-US" sz="2000" b="0" i="0" u="none" strike="noStrike" baseline="0" dirty="0"/>
              <a:t> frame &lt; 179</a:t>
            </a:r>
            <a:r>
              <a:rPr lang="en-US" sz="2000" b="0" i="0" u="none" strike="noStrike" baseline="30000" dirty="0"/>
              <a:t>o</a:t>
            </a:r>
            <a:r>
              <a:rPr lang="en-US" sz="2000" b="0" i="0" u="none" strike="noStrike" baseline="0" dirty="0"/>
              <a:t> to suppress </a:t>
            </a:r>
            <a:r>
              <a:rPr lang="en-US" sz="2000" b="0" i="0" u="none" strike="noStrike" baseline="0" dirty="0" err="1"/>
              <a:t>μ</a:t>
            </a:r>
            <a:r>
              <a:rPr lang="en-US" sz="2000" b="0" i="0" u="none" strike="noStrike" baseline="30000" dirty="0" err="1"/>
              <a:t>+</a:t>
            </a:r>
            <a:r>
              <a:rPr lang="en-US" sz="2000" b="0" i="0" u="none" strike="noStrike" baseline="0" dirty="0" err="1"/>
              <a:t>μ</a:t>
            </a:r>
            <a:r>
              <a:rPr lang="en-US" sz="2000" b="0" i="0" u="none" strike="noStrike" baseline="30000" dirty="0"/>
              <a:t>-</a:t>
            </a:r>
            <a:r>
              <a:rPr lang="en-US" sz="2000" b="0" i="0" u="none" strike="noStrike" baseline="0" dirty="0"/>
              <a:t>(gamma)</a:t>
            </a:r>
          </a:p>
        </p:txBody>
      </p:sp>
      <p:pic>
        <p:nvPicPr>
          <p:cNvPr id="16" name="Picture 15" descr="\documentclass{article}&#10;\usepackage{amsmath}&#10;\pagestyle{empty}&#10;\begin{document}&#10;&#10;$\mathbf{M^2_{recoil}(\mu\mu) = s + M(\mu\mu)^2 - \sqrt{s}&#10;(E^{CM}_{\mu^+} + E^{CM}_{\mu^-})}$&#10;&#10;&#10;\end{document}" title="IguanaTex Bitmap Display">
            <a:extLst>
              <a:ext uri="{FF2B5EF4-FFF2-40B4-BE49-F238E27FC236}">
                <a16:creationId xmlns:a16="http://schemas.microsoft.com/office/drawing/2014/main" id="{93B8622F-4C20-5CF2-6E77-44980CE47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0" y="1549361"/>
            <a:ext cx="5275427" cy="3367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5CBACB-C9F1-034C-EA41-3810E43C5590}"/>
              </a:ext>
            </a:extLst>
          </p:cNvPr>
          <p:cNvSpPr txBox="1"/>
          <p:nvPr/>
        </p:nvSpPr>
        <p:spPr>
          <a:xfrm>
            <a:off x="117371" y="619149"/>
            <a:ext cx="525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Analysis of 2019-2020 Belle II data (79.7 fb</a:t>
            </a:r>
            <a:r>
              <a:rPr lang="en-US" sz="2000" baseline="30000" dirty="0"/>
              <a:t>-1</a:t>
            </a:r>
            <a:r>
              <a:rPr lang="en-US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Signal</a:t>
            </a:r>
            <a:r>
              <a:rPr lang="en-US" sz="2000" dirty="0"/>
              <a:t>: </a:t>
            </a:r>
            <a:r>
              <a:rPr lang="el-GR" sz="2000" dirty="0"/>
              <a:t>μ</a:t>
            </a:r>
            <a:r>
              <a:rPr lang="en-US" sz="2000" baseline="30000" dirty="0"/>
              <a:t>+</a:t>
            </a:r>
            <a:r>
              <a:rPr lang="el-GR" sz="2000" dirty="0"/>
              <a:t>μ</a:t>
            </a:r>
            <a:r>
              <a:rPr lang="en-US" sz="2000" baseline="30000" dirty="0"/>
              <a:t>- </a:t>
            </a:r>
            <a:r>
              <a:rPr lang="en-US" sz="2000" dirty="0"/>
              <a:t> + missing energy</a:t>
            </a:r>
            <a:endParaRPr lang="en-US" sz="20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9798F-29BB-0AB8-2A6D-B7E13A867BBA}"/>
              </a:ext>
            </a:extLst>
          </p:cNvPr>
          <p:cNvSpPr txBox="1"/>
          <p:nvPr/>
        </p:nvSpPr>
        <p:spPr>
          <a:xfrm>
            <a:off x="5745979" y="2112003"/>
            <a:ext cx="2153342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b="0" i="0" u="none" strike="noStrike" baseline="0" dirty="0" err="1"/>
              <a:t>Punzi</a:t>
            </a:r>
            <a:r>
              <a:rPr lang="en-US" sz="2000" b="0" i="0" u="none" strike="noStrike" baseline="0" dirty="0"/>
              <a:t>-net artificial neural network</a:t>
            </a:r>
            <a:r>
              <a:rPr lang="en-US" sz="2000" dirty="0"/>
              <a:t> </a:t>
            </a:r>
            <a:r>
              <a:rPr lang="en-US" sz="2000" b="0" i="0" u="none" strike="noStrike" baseline="0" dirty="0"/>
              <a:t>[1], optimizes FOM for all Z′ mass hypotheses simultaneously.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B5A7EF-DEAD-A96C-3326-028E2035BC49}"/>
              </a:ext>
            </a:extLst>
          </p:cNvPr>
          <p:cNvSpPr txBox="1"/>
          <p:nvPr/>
        </p:nvSpPr>
        <p:spPr>
          <a:xfrm>
            <a:off x="8971397" y="6194784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FR" dirty="0"/>
              <a:t>[1] </a:t>
            </a:r>
            <a:r>
              <a:rPr lang="fr-FR" sz="1800" b="0" i="0" u="none" strike="noStrike" baseline="0" dirty="0" err="1"/>
              <a:t>Eur</a:t>
            </a:r>
            <a:r>
              <a:rPr lang="fr-FR" sz="1800" b="0" i="0" u="none" strike="noStrike" baseline="0" dirty="0"/>
              <a:t>. Phys. J. C 82, 121 (2022)</a:t>
            </a:r>
            <a:endParaRPr lang="en-US" sz="1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060BDC-019B-5A08-C07D-95B935BC1178}"/>
              </a:ext>
            </a:extLst>
          </p:cNvPr>
          <p:cNvCxnSpPr>
            <a:cxnSpLocks/>
          </p:cNvCxnSpPr>
          <p:nvPr/>
        </p:nvCxnSpPr>
        <p:spPr>
          <a:xfrm flipH="1">
            <a:off x="7519737" y="1728336"/>
            <a:ext cx="422708" cy="2410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19EFDC-9966-F400-213C-30C17359F1D3}"/>
              </a:ext>
            </a:extLst>
          </p:cNvPr>
          <p:cNvCxnSpPr>
            <a:cxnSpLocks/>
          </p:cNvCxnSpPr>
          <p:nvPr/>
        </p:nvCxnSpPr>
        <p:spPr>
          <a:xfrm>
            <a:off x="7519737" y="4250376"/>
            <a:ext cx="422708" cy="1751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390D609-57D6-1DBF-4961-FE16DC0A9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83" y="3993144"/>
            <a:ext cx="3240911" cy="22498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7A5DA2-61C5-114C-E3A1-1D6A7395D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129" y="4638143"/>
            <a:ext cx="3469164" cy="7717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7ACE9E-9278-19C5-4039-8787F01854D3}"/>
              </a:ext>
            </a:extLst>
          </p:cNvPr>
          <p:cNvSpPr txBox="1"/>
          <p:nvPr/>
        </p:nvSpPr>
        <p:spPr>
          <a:xfrm>
            <a:off x="3581400" y="4076488"/>
            <a:ext cx="3237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Backgrounds:</a:t>
            </a:r>
            <a:endParaRPr lang="en-US" sz="2000" b="0" i="0" u="none" strike="noStrike" baseline="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3A763F-B31E-C022-3B11-DD8597F52CCE}"/>
              </a:ext>
            </a:extLst>
          </p:cNvPr>
          <p:cNvSpPr txBox="1"/>
          <p:nvPr/>
        </p:nvSpPr>
        <p:spPr>
          <a:xfrm>
            <a:off x="3581400" y="5538936"/>
            <a:ext cx="3017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Search: narrow peak in: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CAD20A-E353-4CDD-2C49-E02689FA41D2}"/>
              </a:ext>
            </a:extLst>
          </p:cNvPr>
          <p:cNvSpPr txBox="1"/>
          <p:nvPr/>
        </p:nvSpPr>
        <p:spPr>
          <a:xfrm>
            <a:off x="7140038" y="4615606"/>
            <a:ext cx="927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outside  accept-</a:t>
            </a:r>
          </a:p>
          <a:p>
            <a:r>
              <a:rPr lang="en-US" dirty="0" err="1">
                <a:solidFill>
                  <a:srgbClr val="FF0000"/>
                </a:solidFill>
              </a:rPr>
              <a:t>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2C0D6-6D4B-78CB-A9B9-98F4B6827D15}"/>
              </a:ext>
            </a:extLst>
          </p:cNvPr>
          <p:cNvSpPr txBox="1"/>
          <p:nvPr/>
        </p:nvSpPr>
        <p:spPr>
          <a:xfrm>
            <a:off x="4102398" y="5905001"/>
            <a:ext cx="256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 fit  </a:t>
            </a:r>
          </a:p>
        </p:txBody>
      </p:sp>
      <p:pic>
        <p:nvPicPr>
          <p:cNvPr id="20" name="Picture 19" descr="\documentclass{article}&#10;\usepackage{amsmath}&#10;\pagestyle{empty}&#10;\begin{document}&#10;$M^2_{recoil}~ vs.~ \theta^{CM}_{recoil}$&#10;\end{document}" title="IguanaTex Bitmap Display">
            <a:extLst>
              <a:ext uri="{FF2B5EF4-FFF2-40B4-BE49-F238E27FC236}">
                <a16:creationId xmlns:a16="http://schemas.microsoft.com/office/drawing/2014/main" id="{0A78890E-3750-CCB8-47BA-357565AC8A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04" y="5981560"/>
            <a:ext cx="1888000" cy="2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94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AFF0-F9AC-BB1F-8A54-12FFBEB5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8" y="1083241"/>
            <a:ext cx="3248025" cy="216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C18ED-700D-1EC3-106B-2A05D07EA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77" y="3712958"/>
            <a:ext cx="4080034" cy="2643392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E6D79-824B-3B0D-39AF-EBAE2123D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44" y="3682375"/>
            <a:ext cx="4067651" cy="2742724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7600E77-8709-41B3-586C-50724E96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A45ED-1AE7-306B-B4C8-CE7D2B322C90}"/>
              </a:ext>
            </a:extLst>
          </p:cNvPr>
          <p:cNvSpPr txBox="1"/>
          <p:nvPr/>
        </p:nvSpPr>
        <p:spPr>
          <a:xfrm>
            <a:off x="2842" y="19885"/>
            <a:ext cx="12171680" cy="520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Belle II Results: Search for an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Invisibly Decaying Z’ </a:t>
            </a:r>
            <a:r>
              <a:rPr lang="en-US" sz="2800" dirty="0">
                <a:latin typeface="Comic Sans MS" panose="030F0702030302020204" pitchFamily="66" charset="0"/>
              </a:rPr>
              <a:t>with 79.7 fb</a:t>
            </a:r>
            <a:r>
              <a:rPr lang="en-US" sz="2800" baseline="30000" dirty="0">
                <a:latin typeface="Comic Sans MS" panose="030F0702030302020204" pitchFamily="66" charset="0"/>
              </a:rPr>
              <a:t>-1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BC4C2-2EE8-9CF2-538F-84B4CF0BF095}"/>
              </a:ext>
            </a:extLst>
          </p:cNvPr>
          <p:cNvSpPr txBox="1"/>
          <p:nvPr/>
        </p:nvSpPr>
        <p:spPr>
          <a:xfrm>
            <a:off x="8272186" y="593372"/>
            <a:ext cx="357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Lett. </a:t>
            </a:r>
            <a:r>
              <a:rPr lang="en-US" b="1" dirty="0"/>
              <a:t>130</a:t>
            </a:r>
            <a:r>
              <a:rPr lang="en-US" dirty="0"/>
              <a:t>, 231801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2AC9D-34BB-9C9F-BD9B-1573600E0437}"/>
              </a:ext>
            </a:extLst>
          </p:cNvPr>
          <p:cNvSpPr txBox="1"/>
          <p:nvPr/>
        </p:nvSpPr>
        <p:spPr>
          <a:xfrm>
            <a:off x="6688328" y="3221917"/>
            <a:ext cx="2404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</a:rPr>
              <a:t>Z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′ → invisible 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39F1F-63EC-561E-CAC6-C213CE6E52F8}"/>
              </a:ext>
            </a:extLst>
          </p:cNvPr>
          <p:cNvSpPr txBox="1"/>
          <p:nvPr/>
        </p:nvSpPr>
        <p:spPr>
          <a:xfrm>
            <a:off x="1837876" y="3268209"/>
            <a:ext cx="2404282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</a:rPr>
              <a:t>Z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′ → SM only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5E21AF-2AE0-BB3E-C448-B7C6C51CFFCD}"/>
              </a:ext>
            </a:extLst>
          </p:cNvPr>
          <p:cNvSpPr txBox="1"/>
          <p:nvPr/>
        </p:nvSpPr>
        <p:spPr>
          <a:xfrm>
            <a:off x="4845221" y="1317016"/>
            <a:ext cx="685392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Fit performed in different mass windows with flat backgrounds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 n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o significant signal excess found. 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 Set 90% CL exclusion limits on cross section and coupling (g’)</a:t>
            </a:r>
          </a:p>
          <a:p>
            <a:pPr lvl="1">
              <a:spcAft>
                <a:spcPts val="600"/>
              </a:spcAft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1. If Z’ only decays to SM particles (vanilla)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For BR(Z’ </a:t>
            </a:r>
            <a:r>
              <a:rPr lang="en-US" sz="2000" b="0" i="0" u="none" strike="noStrike" baseline="0" dirty="0">
                <a:solidFill>
                  <a:srgbClr val="000000"/>
                </a:solidFill>
                <a:sym typeface="Wingdings" panose="05000000000000000000" pitchFamily="2" charset="2"/>
              </a:rPr>
              <a:t> invisible ) =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1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7F0DD76-9CD4-D1AF-AC6E-FEC4987D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30C1CF-90AC-7647-F6E8-E6B46A497D92}"/>
              </a:ext>
            </a:extLst>
          </p:cNvPr>
          <p:cNvSpPr txBox="1"/>
          <p:nvPr/>
        </p:nvSpPr>
        <p:spPr>
          <a:xfrm>
            <a:off x="10044744" y="3576515"/>
            <a:ext cx="1786414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Invisible Z’ as origin of (g-2) anomaly excluded for 0.8 &lt; MZ’ &lt; 5.0 GeV/C2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427686-DCA7-9441-920D-46F745DA2F5D}"/>
              </a:ext>
            </a:extLst>
          </p:cNvPr>
          <p:cNvSpPr txBox="1"/>
          <p:nvPr/>
        </p:nvSpPr>
        <p:spPr>
          <a:xfrm>
            <a:off x="1634318" y="652964"/>
            <a:ext cx="2404282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</a:rPr>
              <a:t>Cross Section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5B277F-03D0-EECB-4E7F-9A6C4BAA6BF7}"/>
              </a:ext>
            </a:extLst>
          </p:cNvPr>
          <p:cNvCxnSpPr>
            <a:cxnSpLocks/>
          </p:cNvCxnSpPr>
          <p:nvPr/>
        </p:nvCxnSpPr>
        <p:spPr>
          <a:xfrm flipH="1">
            <a:off x="9725891" y="4465122"/>
            <a:ext cx="320857" cy="12933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\documentclass{article}&#10;\usepackage{amsmath}&#10;\pagestyle{empty}&#10;\begin{document}&#10;&#10;&#10;$\mathbf{\sigma(e^+e^- \rightarrow \mu^+\mu^-Z', Z' \rightarrow invisible)}$&#10;&#10;\end{document}" title="IguanaTex Bitmap Display">
            <a:extLst>
              <a:ext uri="{FF2B5EF4-FFF2-40B4-BE49-F238E27FC236}">
                <a16:creationId xmlns:a16="http://schemas.microsoft.com/office/drawing/2014/main" id="{6982951E-D8C4-6F9A-6E51-D22AA07703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19" y="1031795"/>
            <a:ext cx="4001523" cy="265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BC5E274-1423-15D6-07AD-F1C699186C12}"/>
              </a:ext>
            </a:extLst>
          </p:cNvPr>
          <p:cNvSpPr txBox="1"/>
          <p:nvPr/>
        </p:nvSpPr>
        <p:spPr>
          <a:xfrm>
            <a:off x="10247131" y="5595642"/>
            <a:ext cx="1709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NB: ongoing analysis w/ x300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1C4321-17B1-A2AF-ADC1-36C9180BC101}"/>
              </a:ext>
            </a:extLst>
          </p:cNvPr>
          <p:cNvCxnSpPr/>
          <p:nvPr/>
        </p:nvCxnSpPr>
        <p:spPr>
          <a:xfrm flipH="1">
            <a:off x="4480027" y="2741158"/>
            <a:ext cx="729465" cy="81276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3B5BD5-433D-8713-EE62-3647C8672400}"/>
              </a:ext>
            </a:extLst>
          </p:cNvPr>
          <p:cNvCxnSpPr>
            <a:cxnSpLocks/>
          </p:cNvCxnSpPr>
          <p:nvPr/>
        </p:nvCxnSpPr>
        <p:spPr>
          <a:xfrm>
            <a:off x="5732980" y="3221917"/>
            <a:ext cx="363020" cy="37514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25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2521149" y="2598003"/>
            <a:ext cx="732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Search for Tau Resonance</a:t>
            </a:r>
          </a:p>
          <a:p>
            <a:r>
              <a:rPr lang="en-US" sz="4800" b="1" dirty="0"/>
              <a:t>  (Z’ / S / ALP </a:t>
            </a:r>
            <a:r>
              <a:rPr lang="en-US" sz="4800" b="1" dirty="0">
                <a:sym typeface="Wingdings" panose="05000000000000000000" pitchFamily="2" charset="2"/>
              </a:rPr>
              <a:t> Tau Tau)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9842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C078BA-9592-4D58-F6C0-D3D3A5CC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9ECB-9205-480E-2877-B0DA1F04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4C5A2-ACB0-7126-5FF2-87BBDAA1B93C}"/>
              </a:ext>
            </a:extLst>
          </p:cNvPr>
          <p:cNvSpPr txBox="1"/>
          <p:nvPr/>
        </p:nvSpPr>
        <p:spPr>
          <a:xfrm>
            <a:off x="0" y="-107301"/>
            <a:ext cx="12192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0" i="0" u="none" strike="noStrike" baseline="0" dirty="0">
                <a:latin typeface="Comic Sans MS" panose="030F0702030302020204" pitchFamily="66" charset="0"/>
              </a:rPr>
              <a:t>          </a:t>
            </a:r>
            <a:r>
              <a:rPr lang="de-DE" sz="2800" b="0" i="0" u="none" strike="noStrike" baseline="0" dirty="0">
                <a:latin typeface="Comic Sans MS" panose="030F0702030302020204" pitchFamily="66" charset="0"/>
              </a:rPr>
              <a:t>Search for      </a:t>
            </a:r>
            <a:r>
              <a:rPr lang="de-DE" sz="2800" dirty="0">
                <a:latin typeface="Comic Sans MS" panose="030F0702030302020204" pitchFamily="66" charset="0"/>
              </a:rPr>
              <a:t>     </a:t>
            </a:r>
            <a:r>
              <a:rPr lang="de-DE" sz="2800" b="0" i="0" u="none" strike="noStrike" baseline="0" dirty="0">
                <a:latin typeface="Comic Sans MS" panose="030F0702030302020204" pitchFamily="66" charset="0"/>
              </a:rPr>
              <a:t> resonance in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F243B6-E0CA-7438-80E6-FF88D4FCC4FA}"/>
              </a:ext>
            </a:extLst>
          </p:cNvPr>
          <p:cNvGrpSpPr/>
          <p:nvPr/>
        </p:nvGrpSpPr>
        <p:grpSpPr>
          <a:xfrm>
            <a:off x="7934910" y="1356221"/>
            <a:ext cx="4361707" cy="2378539"/>
            <a:chOff x="8018654" y="2996432"/>
            <a:chExt cx="4361707" cy="23785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85F299-B9E6-91FF-A486-264C3B53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8654" y="2996432"/>
              <a:ext cx="3734687" cy="23785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E8C8DD-ACFC-1C1B-0BCA-CAE36E5C3899}"/>
                </a:ext>
              </a:extLst>
            </p:cNvPr>
            <p:cNvSpPr/>
            <p:nvPr/>
          </p:nvSpPr>
          <p:spPr>
            <a:xfrm rot="19017193">
              <a:off x="10560279" y="4225421"/>
              <a:ext cx="320552" cy="2002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789D41-23EE-031F-341A-DC39EB93F380}"/>
                </a:ext>
              </a:extLst>
            </p:cNvPr>
            <p:cNvSpPr txBox="1"/>
            <p:nvPr/>
          </p:nvSpPr>
          <p:spPr>
            <a:xfrm rot="18697505">
              <a:off x="10308837" y="4004469"/>
              <a:ext cx="11943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u="none" strike="noStrike" baseline="0" dirty="0">
                  <a:solidFill>
                    <a:srgbClr val="000000"/>
                  </a:solidFill>
                  <a:latin typeface="Lato-Regular"/>
                </a:rPr>
                <a:t>Z’/</a:t>
              </a:r>
              <a:r>
                <a:rPr lang="en-US" sz="1200" b="0" i="0" u="none" strike="noStrike" baseline="0" dirty="0">
                  <a:solidFill>
                    <a:srgbClr val="1E91FF"/>
                  </a:solidFill>
                  <a:latin typeface="Lato-Regular"/>
                </a:rPr>
                <a:t>S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Lato-Regular"/>
                </a:rPr>
                <a:t>/</a:t>
              </a:r>
              <a:r>
                <a:rPr lang="en-US" sz="1200" b="0" i="0" u="none" strike="noStrike" baseline="0" dirty="0">
                  <a:solidFill>
                    <a:srgbClr val="FF69B5"/>
                  </a:solidFill>
                  <a:latin typeface="Lato-Regular"/>
                </a:rPr>
                <a:t>ALP</a:t>
              </a:r>
              <a:endParaRPr 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C2E554-DE30-1F40-B9CD-E32428BA7A4E}"/>
                </a:ext>
              </a:extLst>
            </p:cNvPr>
            <p:cNvSpPr txBox="1"/>
            <p:nvPr/>
          </p:nvSpPr>
          <p:spPr>
            <a:xfrm>
              <a:off x="11282973" y="4001035"/>
              <a:ext cx="1097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1" u="none" strike="noStrike" baseline="0" dirty="0">
                  <a:solidFill>
                    <a:srgbClr val="000000"/>
                  </a:solidFill>
                  <a:latin typeface="DejaVuSans-Oblique"/>
                </a:rPr>
                <a:t>∝ </a:t>
              </a:r>
              <a:r>
                <a:rPr lang="en-US" sz="1800" b="0" i="1" u="none" strike="noStrike" baseline="0" dirty="0">
                  <a:solidFill>
                    <a:srgbClr val="000000"/>
                  </a:solidFill>
                  <a:latin typeface="Lato-Italic"/>
                </a:rPr>
                <a:t>g’, </a:t>
              </a:r>
              <a:r>
                <a:rPr lang="el-GR" sz="1800" b="0" i="1" u="none" strike="noStrike" baseline="0" dirty="0">
                  <a:solidFill>
                    <a:srgbClr val="1E91FF"/>
                  </a:solidFill>
                  <a:latin typeface="Lato-Italic"/>
                </a:rPr>
                <a:t>ξ</a:t>
              </a:r>
              <a:r>
                <a:rPr lang="el-GR" sz="1800" b="0" i="1" u="none" strike="noStrike" baseline="0" dirty="0">
                  <a:solidFill>
                    <a:srgbClr val="000000"/>
                  </a:solidFill>
                  <a:latin typeface="Lato-Italic"/>
                </a:rPr>
                <a:t>, </a:t>
              </a:r>
              <a:r>
                <a:rPr lang="en-US" sz="1800" b="0" i="1" u="none" strike="noStrike" baseline="0" dirty="0">
                  <a:solidFill>
                    <a:srgbClr val="FF69B5"/>
                  </a:solidFill>
                  <a:latin typeface="Lato-Italic"/>
                </a:rPr>
                <a:t>c</a:t>
              </a:r>
              <a:r>
                <a:rPr lang="el-GR" sz="1000" b="0" i="1" u="none" strike="noStrike" baseline="0" dirty="0">
                  <a:solidFill>
                    <a:srgbClr val="FF69B5"/>
                  </a:solidFill>
                  <a:latin typeface="Lato-Italic"/>
                </a:rPr>
                <a:t>ττ</a:t>
              </a:r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F562E9-103A-718F-2103-97251490B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999" y="3232053"/>
            <a:ext cx="4278697" cy="3124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ABB82F-1664-2A38-D4DB-2A25CD04376A}"/>
              </a:ext>
            </a:extLst>
          </p:cNvPr>
          <p:cNvSpPr txBox="1"/>
          <p:nvPr/>
        </p:nvSpPr>
        <p:spPr>
          <a:xfrm>
            <a:off x="282332" y="740536"/>
            <a:ext cx="88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/>
              <a:t>Ex</a:t>
            </a:r>
            <a:r>
              <a:rPr lang="en-US" sz="2200" b="0" i="0" u="none" strike="noStrike" baseline="0" dirty="0"/>
              <a:t>tend Z' search to permit additional visible particles in th</a:t>
            </a:r>
            <a:r>
              <a:rPr lang="en-US" sz="2200" dirty="0"/>
              <a:t>e </a:t>
            </a:r>
            <a:r>
              <a:rPr lang="en-US" sz="2200" b="0" i="0" u="none" strike="noStrike" baseline="0" dirty="0"/>
              <a:t>final state:</a:t>
            </a:r>
            <a:endParaRPr lang="en-US" sz="2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12E1-464A-3ED1-CE0C-DDD85B0CEDB0}"/>
              </a:ext>
            </a:extLst>
          </p:cNvPr>
          <p:cNvSpPr txBox="1"/>
          <p:nvPr/>
        </p:nvSpPr>
        <p:spPr>
          <a:xfrm>
            <a:off x="6142195" y="4086322"/>
            <a:ext cx="615442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Substantial backgrounds from continuum di-lepton production and four-lepton processes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Signal extracted in fits to </a:t>
            </a:r>
            <a:r>
              <a:rPr lang="en-US" sz="2000" b="0" i="1" u="none" strike="noStrike" baseline="0" dirty="0" err="1"/>
              <a:t>M</a:t>
            </a:r>
            <a:r>
              <a:rPr lang="en-US" sz="2000" b="0" i="0" u="none" strike="noStrike" baseline="-25000" dirty="0" err="1"/>
              <a:t>recoil</a:t>
            </a:r>
            <a:r>
              <a:rPr lang="en-US" sz="2000" b="0" i="0" u="none" strike="noStrike" baseline="0" dirty="0"/>
              <a:t>(</a:t>
            </a:r>
            <a:r>
              <a:rPr lang="el-GR" sz="2000" b="0" i="1" u="none" strike="noStrike" baseline="0" dirty="0"/>
              <a:t>μμ</a:t>
            </a:r>
            <a:r>
              <a:rPr lang="el-GR" sz="2000" b="0" i="0" u="none" strike="noStrike" baseline="0" dirty="0"/>
              <a:t>)</a:t>
            </a:r>
            <a:r>
              <a:rPr lang="en-US" sz="2000" b="0" i="0" u="none" strike="noStrike" baseline="0" dirty="0"/>
              <a:t> w/ locally flat </a:t>
            </a:r>
            <a:r>
              <a:rPr lang="en-US" sz="2000" b="0" i="0" u="none" strike="noStrike" baseline="0" dirty="0" err="1"/>
              <a:t>bkgrd</a:t>
            </a:r>
            <a:r>
              <a:rPr lang="el-GR" sz="2000" b="0" i="0" u="none" strike="noStrike" baseline="0" dirty="0"/>
              <a:t> </a:t>
            </a:r>
            <a:r>
              <a:rPr lang="en-US" sz="2000" b="0" i="0" u="none" strike="noStrike" baseline="0" dirty="0"/>
              <a:t>(e.g., insert in figure</a:t>
            </a:r>
            <a:r>
              <a:rPr lang="en-US" sz="2000" dirty="0"/>
              <a:t>)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u="sng" dirty="0" err="1">
                <a:solidFill>
                  <a:srgbClr val="FF0000"/>
                </a:solidFill>
              </a:rPr>
              <a:t>Analyse</a:t>
            </a:r>
            <a:r>
              <a:rPr lang="en-US" sz="2000" b="0" i="0" u="sng" strike="noStrike" baseline="0" dirty="0">
                <a:solidFill>
                  <a:srgbClr val="FF0000"/>
                </a:solidFill>
              </a:rPr>
              <a:t> 3 different mediator scenarios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… “in one go”</a:t>
            </a: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Based on 62.8 fb</a:t>
            </a:r>
            <a:r>
              <a:rPr lang="en-US" sz="2000" baseline="30000" dirty="0">
                <a:solidFill>
                  <a:srgbClr val="000000"/>
                </a:solidFill>
              </a:rPr>
              <a:t>-1</a:t>
            </a:r>
            <a:r>
              <a:rPr lang="en-US" sz="2000" dirty="0">
                <a:solidFill>
                  <a:srgbClr val="000000"/>
                </a:solidFill>
              </a:rPr>
              <a:t> integrated luminosity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3DCC50-B7D7-09F1-C979-BD6663B90A1E}"/>
              </a:ext>
            </a:extLst>
          </p:cNvPr>
          <p:cNvSpPr txBox="1"/>
          <p:nvPr/>
        </p:nvSpPr>
        <p:spPr>
          <a:xfrm>
            <a:off x="560710" y="1204960"/>
            <a:ext cx="737420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sng" strike="noStrike" baseline="0" dirty="0">
                <a:solidFill>
                  <a:srgbClr val="FF0000"/>
                </a:solidFill>
              </a:rPr>
              <a:t>Four track final-state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(restrict tau decay to one </a:t>
            </a:r>
            <a:r>
              <a:rPr lang="en-US" sz="2000" dirty="0" err="1"/>
              <a:t>ch’gd</a:t>
            </a:r>
            <a:r>
              <a:rPr lang="en-US" sz="2000" dirty="0"/>
              <a:t>  particle)</a:t>
            </a:r>
            <a:endParaRPr lang="en-US" sz="2000" b="0" i="0" u="none" strike="noStrike" baseline="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 </a:t>
            </a:r>
            <a:r>
              <a:rPr lang="en-US" sz="2000" b="1" u="sng" strike="noStrike" baseline="0" dirty="0"/>
              <a:t>Challenging backgrounds </a:t>
            </a:r>
            <a:r>
              <a:rPr lang="en-US" sz="2000" b="0" i="0" u="none" strike="noStrike" baseline="0" dirty="0"/>
              <a:t>in final-state with neutrinos  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</a:t>
            </a:r>
            <a:r>
              <a:rPr lang="en-US" sz="2000" b="0" i="0" u="none" strike="noStrike" baseline="0" dirty="0"/>
              <a:t>issing energy of Mf</a:t>
            </a:r>
            <a:r>
              <a:rPr lang="en-US" sz="2000" b="0" i="0" u="none" strike="noStrike" baseline="-25000" dirty="0"/>
              <a:t>4 tracks </a:t>
            </a:r>
            <a:r>
              <a:rPr lang="en-US" sz="2000" b="0" i="0" u="none" strike="noStrike" baseline="0" dirty="0"/>
              <a:t>&lt; 9.5 GeV (suppress 4-lepton </a:t>
            </a:r>
            <a:r>
              <a:rPr lang="en-US" sz="2000" b="0" i="0" u="none" strike="noStrike" baseline="0" dirty="0" err="1"/>
              <a:t>bkgd</a:t>
            </a:r>
            <a:r>
              <a:rPr lang="en-US" sz="2000" b="0" i="0" u="none" strike="noStrike" baseline="0" dirty="0"/>
              <a:t>)</a:t>
            </a:r>
            <a:endParaRPr lang="en-US" sz="2000" dirty="0"/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Eight MLP classifiers in different mass regions  </a:t>
            </a:r>
          </a:p>
        </p:txBody>
      </p:sp>
      <p:pic>
        <p:nvPicPr>
          <p:cNvPr id="7" name="Picture 6" descr="\documentclass{article}&#10;\usepackage{amsmath}&#10;\pagestyle{empty}&#10;\begin{document}&#10;&#10;$\tau^+\tau^-$&#10;&#10;&#10;\end{document}" title="IguanaTex Bitmap Display">
            <a:extLst>
              <a:ext uri="{FF2B5EF4-FFF2-40B4-BE49-F238E27FC236}">
                <a16:creationId xmlns:a16="http://schemas.microsoft.com/office/drawing/2014/main" id="{32C45C03-08DC-E0FF-74A1-FF6AAEAB7D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8293"/>
            <a:ext cx="928914" cy="326705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&#10;$e^+e^- \rightarrow \mu^+\mu^-\tau^+\tau^-$&#10;&#10;\end{document}" title="IguanaTex Bitmap Display">
            <a:extLst>
              <a:ext uri="{FF2B5EF4-FFF2-40B4-BE49-F238E27FC236}">
                <a16:creationId xmlns:a16="http://schemas.microsoft.com/office/drawing/2014/main" id="{6039C6CF-DEA5-4E23-993E-4B18A7DDD7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14" y="77380"/>
            <a:ext cx="3553333" cy="416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C6431E-EEC1-2026-943D-2002CC54D2DB}"/>
              </a:ext>
            </a:extLst>
          </p:cNvPr>
          <p:cNvCxnSpPr>
            <a:cxnSpLocks/>
          </p:cNvCxnSpPr>
          <p:nvPr/>
        </p:nvCxnSpPr>
        <p:spPr>
          <a:xfrm flipH="1">
            <a:off x="5507738" y="3718930"/>
            <a:ext cx="379354" cy="36385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70FF0C-8182-B57D-143D-CD097F08AABD}"/>
              </a:ext>
            </a:extLst>
          </p:cNvPr>
          <p:cNvCxnSpPr>
            <a:cxnSpLocks/>
          </p:cNvCxnSpPr>
          <p:nvPr/>
        </p:nvCxnSpPr>
        <p:spPr>
          <a:xfrm flipV="1">
            <a:off x="1260653" y="5743254"/>
            <a:ext cx="629792" cy="24797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48CBB0-A7C9-90D9-EE4B-E480EB4BAC15}"/>
              </a:ext>
            </a:extLst>
          </p:cNvPr>
          <p:cNvSpPr txBox="1"/>
          <p:nvPr/>
        </p:nvSpPr>
        <p:spPr>
          <a:xfrm>
            <a:off x="644687" y="2786779"/>
            <a:ext cx="7344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sng" strike="noStrike" baseline="0" dirty="0"/>
              <a:t>Neural net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trained to identify distinctive signal</a:t>
            </a:r>
            <a:r>
              <a:rPr lang="en-US" sz="2000" dirty="0">
                <a:solidFill>
                  <a:srgbClr val="000000"/>
                </a:solidFill>
              </a:rPr>
              <a:t> kinematics 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771133-79A7-CCE0-E0B2-FFB90F090530}"/>
              </a:ext>
            </a:extLst>
          </p:cNvPr>
          <p:cNvSpPr txBox="1"/>
          <p:nvPr/>
        </p:nvSpPr>
        <p:spPr>
          <a:xfrm>
            <a:off x="0" y="5574851"/>
            <a:ext cx="135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not simulated</a:t>
            </a:r>
          </a:p>
          <a:p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e+e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- -&gt;  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cs typeface="Calibri" panose="020F0502020204030204" pitchFamily="34" charset="0"/>
              </a:rPr>
              <a:t>l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latin typeface="Script MT Bold" panose="03040602040607080904" pitchFamily="66" charset="0"/>
                <a:cs typeface="Calibri" panose="020F0502020204030204" pitchFamily="34" charset="0"/>
              </a:rPr>
              <a:t>+/-</a:t>
            </a:r>
            <a:endParaRPr lang="en-US" sz="1600" baseline="-25000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76B3D-8C36-1E5F-7230-1DBCE1ED2CB8}"/>
              </a:ext>
            </a:extLst>
          </p:cNvPr>
          <p:cNvSpPr txBox="1"/>
          <p:nvPr/>
        </p:nvSpPr>
        <p:spPr>
          <a:xfrm>
            <a:off x="5887092" y="3376441"/>
            <a:ext cx="17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not simulated</a:t>
            </a:r>
          </a:p>
          <a:p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e+e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- -&gt; 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1600" baseline="30000" dirty="0" err="1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1600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sz="1600" baseline="-25000" dirty="0" err="1">
                <a:solidFill>
                  <a:schemeClr val="accent2">
                    <a:lumMod val="75000"/>
                  </a:schemeClr>
                </a:solidFill>
              </a:rPr>
              <a:t>hadrons</a:t>
            </a:r>
            <a:endParaRPr lang="en-US" sz="1600" baseline="-25000" dirty="0">
              <a:solidFill>
                <a:schemeClr val="accent2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9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36E6C-D98C-3F5E-8E57-92F19210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E3905-7DFE-1C3F-29CE-E019DC96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40C9C-A106-7A36-CE82-494FD412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BC04F-064E-1572-CE8D-F2F7D77FAADA}"/>
              </a:ext>
            </a:extLst>
          </p:cNvPr>
          <p:cNvSpPr txBox="1"/>
          <p:nvPr/>
        </p:nvSpPr>
        <p:spPr>
          <a:xfrm>
            <a:off x="0" y="2583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      Search for Z‘, S, ALP </a:t>
            </a:r>
            <a:r>
              <a:rPr lang="de-DE" sz="2800" dirty="0">
                <a:latin typeface="Comic Sans MS" panose="030F0702030302020204" pitchFamily="66" charset="0"/>
                <a:sym typeface="Wingdings" panose="05000000000000000000" pitchFamily="2" charset="2"/>
              </a:rPr>
              <a:t>       at Belle II 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6B4E7-B5D7-243A-A590-844F237F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022" y="3186198"/>
            <a:ext cx="3934235" cy="2673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280D8-8737-B44C-07A3-CE8BA57E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19" y="260409"/>
            <a:ext cx="3857842" cy="2702400"/>
          </a:xfrm>
          <a:prstGeom prst="rect">
            <a:avLst/>
          </a:prstGeom>
        </p:spPr>
      </p:pic>
      <p:pic>
        <p:nvPicPr>
          <p:cNvPr id="10" name="Picture 9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31CF7624-CCEA-AE4B-9A29-5696D7ADA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9" y="1922148"/>
            <a:ext cx="4728845" cy="3345815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&#10;$ \mathbf{\tau\tau} $&#10;&#10;\end{document}" title="IguanaTex Bitmap Display">
            <a:extLst>
              <a:ext uri="{FF2B5EF4-FFF2-40B4-BE49-F238E27FC236}">
                <a16:creationId xmlns:a16="http://schemas.microsoft.com/office/drawing/2014/main" id="{B7C8DFF4-63CE-C69B-AA1F-7296AA22C3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01" y="191210"/>
            <a:ext cx="477810" cy="20438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D3B7FB-F7F2-6E13-7EF8-F7BE40EEB90A}"/>
              </a:ext>
            </a:extLst>
          </p:cNvPr>
          <p:cNvCxnSpPr>
            <a:cxnSpLocks/>
          </p:cNvCxnSpPr>
          <p:nvPr/>
        </p:nvCxnSpPr>
        <p:spPr>
          <a:xfrm flipV="1">
            <a:off x="6040694" y="2712607"/>
            <a:ext cx="1633389" cy="116684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190CFC-E889-81E5-21ED-8CAD72462579}"/>
              </a:ext>
            </a:extLst>
          </p:cNvPr>
          <p:cNvCxnSpPr>
            <a:cxnSpLocks/>
          </p:cNvCxnSpPr>
          <p:nvPr/>
        </p:nvCxnSpPr>
        <p:spPr>
          <a:xfrm>
            <a:off x="6066916" y="3879449"/>
            <a:ext cx="1568706" cy="106553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29F900-3840-9DED-B195-D99703FFCBB0}"/>
              </a:ext>
            </a:extLst>
          </p:cNvPr>
          <p:cNvSpPr txBox="1"/>
          <p:nvPr/>
        </p:nvSpPr>
        <p:spPr>
          <a:xfrm>
            <a:off x="1705327" y="5466240"/>
            <a:ext cx="11145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i="0" u="sng" strike="noStrike" baseline="0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n-US" sz="2400" b="1" i="0" u="none" strike="noStrike" baseline="0" dirty="0">
                <a:solidFill>
                  <a:schemeClr val="accent2">
                    <a:lumMod val="75000"/>
                  </a:schemeClr>
                </a:solidFill>
              </a:rPr>
              <a:t> constraints on S for </a:t>
            </a:r>
            <a:r>
              <a:rPr lang="en-US" sz="2400" b="1" i="1" u="none" strike="noStrike" baseline="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2400" b="1" i="1" u="none" strike="noStrike" baseline="-25000" dirty="0">
                <a:solidFill>
                  <a:schemeClr val="accent2">
                    <a:lumMod val="75000"/>
                  </a:schemeClr>
                </a:solidFill>
              </a:rPr>
              <a:t>S </a:t>
            </a:r>
            <a:r>
              <a:rPr lang="en-US" sz="2400" b="1" i="0" u="none" strike="noStrike" baseline="0" dirty="0">
                <a:solidFill>
                  <a:schemeClr val="accent2">
                    <a:lumMod val="75000"/>
                  </a:schemeClr>
                </a:solidFill>
              </a:rPr>
              <a:t>&gt; 6.5 GeV/</a:t>
            </a:r>
            <a:r>
              <a:rPr lang="en-US" sz="2400" b="1" i="1" u="none" strike="noStrike" baseline="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2400" b="1" i="0" u="none" strike="noStrike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400" b="1" i="0" u="none" strike="noStrike" baseline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2400" b="1" i="0" u="sng" strike="noStrike" baseline="0" dirty="0">
                <a:solidFill>
                  <a:schemeClr val="accent2">
                    <a:lumMod val="75000"/>
                  </a:schemeClr>
                </a:solidFill>
              </a:rPr>
              <a:t>irst</a:t>
            </a:r>
            <a:r>
              <a:rPr lang="en-US" sz="2400" b="1" i="0" u="none" strike="noStrike" baseline="0" dirty="0">
                <a:solidFill>
                  <a:schemeClr val="accent2">
                    <a:lumMod val="75000"/>
                  </a:schemeClr>
                </a:solidFill>
              </a:rPr>
              <a:t> direct constraints for </a:t>
            </a:r>
            <a:r>
              <a:rPr lang="en-US" sz="2400" b="1" i="1" u="none" strike="noStrike" baseline="0" dirty="0">
                <a:solidFill>
                  <a:schemeClr val="accent2">
                    <a:lumMod val="75000"/>
                  </a:schemeClr>
                </a:solidFill>
              </a:rPr>
              <a:t>ALP → </a:t>
            </a:r>
            <a:r>
              <a:rPr lang="el-GR" sz="3200" b="1" u="none" strike="noStrike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ττ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B3CC1D-A762-3653-881A-C0F097409941}"/>
              </a:ext>
            </a:extLst>
          </p:cNvPr>
          <p:cNvSpPr txBox="1"/>
          <p:nvPr/>
        </p:nvSpPr>
        <p:spPr>
          <a:xfrm>
            <a:off x="349329" y="935988"/>
            <a:ext cx="6656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No excess compatible with a signal found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8D96"/>
                </a:solidFill>
              </a:rPr>
              <a:t>     ➔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Set 90% CL UL on cross section and couplings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A9B794-6788-AA90-5CA4-52551D2C82AF}"/>
              </a:ext>
            </a:extLst>
          </p:cNvPr>
          <p:cNvSpPr txBox="1"/>
          <p:nvPr/>
        </p:nvSpPr>
        <p:spPr>
          <a:xfrm>
            <a:off x="9286730" y="1722093"/>
            <a:ext cx="150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Dark Scalar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DB83BF-71D2-9575-C9C2-36D3F7A95988}"/>
              </a:ext>
            </a:extLst>
          </p:cNvPr>
          <p:cNvSpPr txBox="1"/>
          <p:nvPr/>
        </p:nvSpPr>
        <p:spPr>
          <a:xfrm>
            <a:off x="9647433" y="4486405"/>
            <a:ext cx="669534" cy="40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04C316-FFCF-D03C-D781-D826E575159D}"/>
              </a:ext>
            </a:extLst>
          </p:cNvPr>
          <p:cNvSpPr txBox="1"/>
          <p:nvPr/>
        </p:nvSpPr>
        <p:spPr>
          <a:xfrm>
            <a:off x="4387573" y="569527"/>
            <a:ext cx="366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Submitted to PRL, arXiv:2306.12294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936CB-0D98-5120-FCD9-617C65ABC5AD}"/>
              </a:ext>
            </a:extLst>
          </p:cNvPr>
          <p:cNvSpPr txBox="1"/>
          <p:nvPr/>
        </p:nvSpPr>
        <p:spPr>
          <a:xfrm>
            <a:off x="8397341" y="5897082"/>
            <a:ext cx="352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coupling normalized to global symmetry breaking scale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16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8283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3677920" y="2486243"/>
            <a:ext cx="684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Dark </a:t>
            </a:r>
            <a:r>
              <a:rPr lang="en-US" sz="4800" b="1" dirty="0" err="1"/>
              <a:t>Higgsstrahlung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5155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3A77CD-0EB5-3E6D-2BCB-E2550544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4C3D9-D25E-A95C-A489-44C92AED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25CF8-F04E-2E76-9123-E1CE3F1970C2}"/>
              </a:ext>
            </a:extLst>
          </p:cNvPr>
          <p:cNvSpPr txBox="1"/>
          <p:nvPr/>
        </p:nvSpPr>
        <p:spPr>
          <a:xfrm>
            <a:off x="0" y="16237"/>
            <a:ext cx="1212088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    Dark Sector Higgs and Dark Photon (invisible h’ + A’ search)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2B9A0-DCAB-EB8D-9301-A4097D094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293" y="1066087"/>
            <a:ext cx="3936550" cy="2094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6278C5-8570-85C8-6175-4F45E2383325}"/>
              </a:ext>
            </a:extLst>
          </p:cNvPr>
          <p:cNvSpPr txBox="1"/>
          <p:nvPr/>
        </p:nvSpPr>
        <p:spPr>
          <a:xfrm>
            <a:off x="505888" y="1065278"/>
            <a:ext cx="6077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Dark Higgs </a:t>
            </a: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h'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can give mass to </a:t>
            </a:r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dark</a:t>
            </a:r>
          </a:p>
          <a:p>
            <a:pPr algn="l"/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photon </a:t>
            </a: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A'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through SSB mechanism [1}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No mixing of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h'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with the SM Higgs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ark photon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A’ 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+mj-lt"/>
              </a:rPr>
              <a:t>kinetic mixing  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+mj-lt"/>
              </a:rPr>
              <a:t>ε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+mj-lt"/>
              </a:rPr>
              <a:t>to SM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h'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coupling to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A’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is         so overall </a:t>
            </a:r>
            <a:r>
              <a:rPr lang="en-US" sz="2000" b="1" i="0" u="none" strike="noStrike" baseline="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Higgsstrahlung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 process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depends on </a:t>
            </a:r>
            <a:endParaRPr lang="en-US" sz="2000" b="1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54BA4-F7C5-CD96-FFBE-BC39840DCE2E}"/>
              </a:ext>
            </a:extLst>
          </p:cNvPr>
          <p:cNvSpPr txBox="1"/>
          <p:nvPr/>
        </p:nvSpPr>
        <p:spPr>
          <a:xfrm>
            <a:off x="184403" y="582781"/>
            <a:ext cx="576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The dark sector could contain a dark Higgs h’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9D824-4E01-D497-7F94-16478B1BF4C5}"/>
              </a:ext>
            </a:extLst>
          </p:cNvPr>
          <p:cNvSpPr txBox="1"/>
          <p:nvPr/>
        </p:nvSpPr>
        <p:spPr>
          <a:xfrm>
            <a:off x="7640770" y="6155012"/>
            <a:ext cx="423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B. </a:t>
            </a:r>
            <a:r>
              <a:rPr lang="en-US" dirty="0" err="1"/>
              <a:t>Batell</a:t>
            </a:r>
            <a:r>
              <a:rPr lang="en-US" dirty="0"/>
              <a:t>, </a:t>
            </a:r>
            <a:r>
              <a:rPr lang="en-US" i="1" dirty="0"/>
              <a:t>et al. </a:t>
            </a:r>
            <a:r>
              <a:rPr lang="en-US" dirty="0"/>
              <a:t>, PRD </a:t>
            </a:r>
            <a:r>
              <a:rPr lang="en-US" b="1" dirty="0"/>
              <a:t>79</a:t>
            </a:r>
            <a:r>
              <a:rPr lang="en-US" dirty="0"/>
              <a:t>, 115008 (2009)</a:t>
            </a:r>
            <a:r>
              <a:rPr lang="en-US" b="1" dirty="0"/>
              <a:t> </a:t>
            </a:r>
          </a:p>
        </p:txBody>
      </p:sp>
      <p:pic>
        <p:nvPicPr>
          <p:cNvPr id="15" name="Picture 14" descr="\documentclass{article}&#10;\usepackage{amsmath}&#10;\pagestyle{empty}&#10;\begin{document}&#10;&#10;$\mathbf{\alpha_D}$&#10;&#10;&#10;\end{document}" title="IguanaTex Bitmap Display">
            <a:extLst>
              <a:ext uri="{FF2B5EF4-FFF2-40B4-BE49-F238E27FC236}">
                <a16:creationId xmlns:a16="http://schemas.microsoft.com/office/drawing/2014/main" id="{C6932534-C996-1C30-BBC1-F8E3CB9095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11" y="2453101"/>
            <a:ext cx="313905" cy="149333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$\mathbf{\epsilon^2 \times \alpha_D}$&#10;&#10;&#10;\end{document}" title="IguanaTex Bitmap Display">
            <a:extLst>
              <a:ext uri="{FF2B5EF4-FFF2-40B4-BE49-F238E27FC236}">
                <a16:creationId xmlns:a16="http://schemas.microsoft.com/office/drawing/2014/main" id="{0C61C874-130E-35D0-331C-AF144A872E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38" y="2653631"/>
            <a:ext cx="1011524" cy="29133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FFDC0C-A822-015A-1E5C-DD36C17D8082}"/>
              </a:ext>
            </a:extLst>
          </p:cNvPr>
          <p:cNvCxnSpPr>
            <a:cxnSpLocks/>
          </p:cNvCxnSpPr>
          <p:nvPr/>
        </p:nvCxnSpPr>
        <p:spPr>
          <a:xfrm flipV="1">
            <a:off x="6006021" y="2040280"/>
            <a:ext cx="1044774" cy="476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\documentclass{article}&#10;\usepackage{amsmath}&#10;\pagestyle{empty}&#10;\begin{document}&#10;&#10;$e^+e^- \to \mu^+\mu^- +$ missing energy &#10;&#10;&#10;\end{document}" title="IguanaTex Bitmap Display">
            <a:extLst>
              <a:ext uri="{FF2B5EF4-FFF2-40B4-BE49-F238E27FC236}">
                <a16:creationId xmlns:a16="http://schemas.microsoft.com/office/drawing/2014/main" id="{720457DD-53A0-33D1-670F-C75B8BEA34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2" y="3160815"/>
            <a:ext cx="3942855" cy="28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17B2DBF-06C0-B204-E863-577F3D3491B2}"/>
              </a:ext>
            </a:extLst>
          </p:cNvPr>
          <p:cNvGrpSpPr/>
          <p:nvPr/>
        </p:nvGrpSpPr>
        <p:grpSpPr>
          <a:xfrm>
            <a:off x="380652" y="3326155"/>
            <a:ext cx="11740228" cy="3096388"/>
            <a:chOff x="380652" y="3326155"/>
            <a:chExt cx="11740228" cy="30963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AE737-4C63-F5C2-16D6-A8D4AE29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0652" y="3467412"/>
              <a:ext cx="3910489" cy="29551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C6DFA9-279C-7B61-851C-AD3DE2E13632}"/>
                </a:ext>
              </a:extLst>
            </p:cNvPr>
            <p:cNvSpPr txBox="1"/>
            <p:nvPr/>
          </p:nvSpPr>
          <p:spPr>
            <a:xfrm>
              <a:off x="4465587" y="3878776"/>
              <a:ext cx="3777623" cy="19082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000" b="0" i="0" u="none" strike="noStrike" baseline="0" dirty="0">
                  <a:solidFill>
                    <a:schemeClr val="accent2">
                      <a:lumMod val="75000"/>
                    </a:schemeClr>
                  </a:solidFill>
                </a:rPr>
                <a:t>𝑀</a:t>
              </a:r>
              <a:r>
                <a:rPr lang="pt-BR" sz="2000" b="0" i="0" u="none" strike="noStrike" baseline="-25000" dirty="0">
                  <a:solidFill>
                    <a:schemeClr val="accent2">
                      <a:lumMod val="75000"/>
                    </a:schemeClr>
                  </a:solidFill>
                </a:rPr>
                <a:t>ℎ′</a:t>
              </a:r>
              <a:r>
                <a:rPr lang="pt-BR" sz="2000" b="0" i="0" u="none" strike="noStrike" dirty="0">
                  <a:solidFill>
                    <a:schemeClr val="accent2">
                      <a:lumMod val="75000"/>
                    </a:schemeClr>
                  </a:solidFill>
                </a:rPr>
                <a:t> &gt; </a:t>
              </a:r>
              <a:r>
                <a:rPr lang="pt-BR" sz="2000" b="0" i="0" u="none" strike="noStrike" baseline="0" dirty="0">
                  <a:solidFill>
                    <a:schemeClr val="accent2">
                      <a:lumMod val="75000"/>
                    </a:schemeClr>
                  </a:solidFill>
                </a:rPr>
                <a:t>𝑀</a:t>
              </a:r>
              <a:r>
                <a:rPr lang="pt-BR" sz="2000" b="0" i="0" u="none" strike="noStrike" baseline="-25000" dirty="0">
                  <a:solidFill>
                    <a:schemeClr val="accent2">
                      <a:lumMod val="75000"/>
                    </a:schemeClr>
                  </a:solidFill>
                </a:rPr>
                <a:t>𝐴′</a:t>
              </a:r>
              <a:r>
                <a:rPr lang="pt-BR" sz="2000" b="0" i="0" u="none" strike="noStrike" baseline="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pt-BR" sz="2000" b="0" i="0" u="none" strike="noStrike" baseline="0" dirty="0"/>
                <a:t> h′→A′A′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/>
                <a:t>Signature: 6 charged tracks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/>
                <a:t>Investigated by </a:t>
              </a:r>
              <a:r>
                <a:rPr lang="en-US" sz="2000" b="0" i="0" u="none" strike="noStrike" baseline="0" dirty="0" err="1">
                  <a:solidFill>
                    <a:srgbClr val="006FC0"/>
                  </a:solidFill>
                </a:rPr>
                <a:t>BaBar</a:t>
              </a:r>
              <a:r>
                <a:rPr lang="en-US" sz="2000" b="0" i="0" u="none" strike="noStrike" baseline="0" dirty="0">
                  <a:solidFill>
                    <a:srgbClr val="006FC0"/>
                  </a:solidFill>
                </a:rPr>
                <a:t> (2012) 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and </a:t>
              </a:r>
              <a:r>
                <a:rPr lang="en-US" sz="2000" b="0" i="0" u="none" strike="noStrike" baseline="0" dirty="0">
                  <a:solidFill>
                    <a:srgbClr val="006FC0"/>
                  </a:solidFill>
                </a:rPr>
                <a:t>Belle(2015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)</a:t>
              </a:r>
            </a:p>
            <a:p>
              <a:endPara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D4C69E-9A7E-E006-F30C-8902472748D6}"/>
                </a:ext>
              </a:extLst>
            </p:cNvPr>
            <p:cNvSpPr txBox="1"/>
            <p:nvPr/>
          </p:nvSpPr>
          <p:spPr>
            <a:xfrm>
              <a:off x="4710342" y="3326155"/>
              <a:ext cx="7170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/>
                <a:t>Experimental signature depends on the mass hierarchy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2EC144-14E4-2861-CAD1-5AD50A7AF71E}"/>
                </a:ext>
              </a:extLst>
            </p:cNvPr>
            <p:cNvSpPr txBox="1"/>
            <p:nvPr/>
          </p:nvSpPr>
          <p:spPr>
            <a:xfrm>
              <a:off x="8295513" y="4042727"/>
              <a:ext cx="3825367" cy="193899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000" b="0" i="0" u="none" strike="noStrike" baseline="0" dirty="0">
                  <a:solidFill>
                    <a:schemeClr val="accent2">
                      <a:lumMod val="75000"/>
                    </a:schemeClr>
                  </a:solidFill>
                </a:rPr>
                <a:t>𝑀</a:t>
              </a:r>
              <a:r>
                <a:rPr lang="pt-BR" sz="2000" b="0" i="0" u="none" strike="noStrike" baseline="-25000" dirty="0">
                  <a:solidFill>
                    <a:schemeClr val="accent2">
                      <a:lumMod val="75000"/>
                    </a:schemeClr>
                  </a:solidFill>
                </a:rPr>
                <a:t>ℎ′</a:t>
              </a:r>
              <a:r>
                <a:rPr lang="pt-BR" sz="2000" b="0" i="0" u="none" strike="noStrike" dirty="0">
                  <a:solidFill>
                    <a:schemeClr val="accent2">
                      <a:lumMod val="75000"/>
                    </a:schemeClr>
                  </a:solidFill>
                </a:rPr>
                <a:t> &lt; </a:t>
              </a:r>
              <a:r>
                <a:rPr lang="pt-BR" sz="2000" b="0" i="0" u="none" strike="noStrike" baseline="0" dirty="0">
                  <a:solidFill>
                    <a:schemeClr val="accent2">
                      <a:lumMod val="75000"/>
                    </a:schemeClr>
                  </a:solidFill>
                </a:rPr>
                <a:t>𝑀</a:t>
              </a:r>
              <a:r>
                <a:rPr lang="pt-BR" sz="2000" b="0" i="0" u="none" strike="noStrike" baseline="-25000" dirty="0">
                  <a:solidFill>
                    <a:schemeClr val="accent2">
                      <a:lumMod val="75000"/>
                    </a:schemeClr>
                  </a:solidFill>
                </a:rPr>
                <a:t>𝐴′</a:t>
              </a:r>
              <a:endParaRPr lang="pt-BR" sz="2000" b="0" i="0" u="none" strike="noStrike" baseline="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pt-BR" sz="2000" b="0" i="0" u="none" strike="noStrike" baseline="0" dirty="0"/>
                <a:t> h′ is long-lived -&gt; invisible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/>
                <a:t>Signature: </a:t>
              </a:r>
              <a:r>
                <a:rPr lang="en-US" sz="2000" dirty="0"/>
                <a:t>2 </a:t>
              </a:r>
              <a:r>
                <a:rPr lang="en-US" sz="2000" b="0" i="0" u="none" strike="noStrike" baseline="0" dirty="0"/>
                <a:t>tracks and missing energy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/>
                <a:t>Probed by </a:t>
              </a:r>
              <a:r>
                <a:rPr lang="en-US" sz="2000" dirty="0">
                  <a:solidFill>
                    <a:srgbClr val="006FC0"/>
                  </a:solidFill>
                </a:rPr>
                <a:t>KLOE (2015)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Largely unconstrained</a:t>
              </a:r>
              <a:endParaRPr lang="en-US" sz="2000" b="0" i="0" u="none" strike="noStrike" baseline="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F267E7D-38C9-E415-C14B-2D92A2948CBB}"/>
                </a:ext>
              </a:extLst>
            </p:cNvPr>
            <p:cNvSpPr txBox="1"/>
            <p:nvPr/>
          </p:nvSpPr>
          <p:spPr>
            <a:xfrm>
              <a:off x="5750387" y="5936496"/>
              <a:ext cx="1504655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this analysis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5F95A69-86AA-DAA8-A5B4-9F8456D2BB92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7255042" y="5786991"/>
              <a:ext cx="1194895" cy="34956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E7581AD-ABA5-010E-5EFF-B60BA92B9AA3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3374917" y="5806735"/>
              <a:ext cx="2375470" cy="3298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\documentclass{article}&#10;\usepackage{amsmath}&#10;\pagestyle{empty}&#10;\begin{document}&#10;&#10;&#10;$e^+e^- \rightarrow A'^* \rightarrow h'A'$&#10;&#10;\end{document}" title="IguanaTex Bitmap Display">
            <a:extLst>
              <a:ext uri="{FF2B5EF4-FFF2-40B4-BE49-F238E27FC236}">
                <a16:creationId xmlns:a16="http://schemas.microsoft.com/office/drawing/2014/main" id="{7AE95B45-1F2A-AA46-C5C5-A7C9056460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26" y="732779"/>
            <a:ext cx="2310381" cy="216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14DE7D-2A2D-4271-6F29-E110CC62CE3A}"/>
              </a:ext>
            </a:extLst>
          </p:cNvPr>
          <p:cNvSpPr txBox="1"/>
          <p:nvPr/>
        </p:nvSpPr>
        <p:spPr>
          <a:xfrm>
            <a:off x="505888" y="1064222"/>
            <a:ext cx="6077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Dark Higgs </a:t>
            </a: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h'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can give mass to </a:t>
            </a:r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dark</a:t>
            </a:r>
          </a:p>
          <a:p>
            <a:pPr algn="l"/>
            <a:r>
              <a:rPr lang="en-US" sz="20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photon </a:t>
            </a: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A'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through SSB mechanism [1}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0" i="0" u="sng" strike="noStrike" baseline="0" dirty="0">
                <a:solidFill>
                  <a:srgbClr val="000000"/>
                </a:solidFill>
                <a:latin typeface="+mj-lt"/>
              </a:rPr>
              <a:t>No mixing of</a:t>
            </a:r>
            <a:r>
              <a:rPr lang="en-US" sz="2000" b="1" i="0" u="sng" strike="noStrike" baseline="0" dirty="0">
                <a:solidFill>
                  <a:srgbClr val="000000"/>
                </a:solidFill>
                <a:latin typeface="+mj-lt"/>
              </a:rPr>
              <a:t> h' </a:t>
            </a:r>
            <a:r>
              <a:rPr lang="en-US" sz="2000" b="0" i="0" u="sng" strike="noStrike" baseline="0" dirty="0">
                <a:solidFill>
                  <a:srgbClr val="000000"/>
                </a:solidFill>
                <a:latin typeface="+mj-lt"/>
              </a:rPr>
              <a:t>with the SM Higgs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00"/>
                </a:solidFill>
                <a:latin typeface="+mj-lt"/>
              </a:rPr>
              <a:t>D</a:t>
            </a:r>
            <a:r>
              <a:rPr lang="en-US" sz="2000" b="0" i="0" u="sng" strike="noStrike" baseline="0" dirty="0">
                <a:solidFill>
                  <a:srgbClr val="000000"/>
                </a:solidFill>
                <a:latin typeface="+mj-lt"/>
              </a:rPr>
              <a:t>ark photon</a:t>
            </a:r>
            <a:r>
              <a:rPr lang="en-US" sz="2000" b="1" i="0" u="sng" strike="noStrike" baseline="0" dirty="0">
                <a:solidFill>
                  <a:srgbClr val="000000"/>
                </a:solidFill>
                <a:latin typeface="+mj-lt"/>
              </a:rPr>
              <a:t> A’  </a:t>
            </a:r>
            <a:r>
              <a:rPr lang="en-US" sz="2000" i="0" u="sng" strike="noStrike" baseline="0" dirty="0">
                <a:solidFill>
                  <a:srgbClr val="000000"/>
                </a:solidFill>
                <a:latin typeface="+mj-lt"/>
              </a:rPr>
              <a:t>kinetic mixing  </a:t>
            </a:r>
            <a:r>
              <a:rPr lang="el-GR" sz="2000" b="1" i="0" u="sng" strike="noStrike" baseline="0" dirty="0">
                <a:solidFill>
                  <a:srgbClr val="000000"/>
                </a:solidFill>
                <a:latin typeface="+mj-lt"/>
              </a:rPr>
              <a:t>ε</a:t>
            </a:r>
            <a:r>
              <a:rPr lang="en-US" sz="2000" b="1" i="0" u="sng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i="0" u="sng" strike="noStrike" baseline="0" dirty="0">
                <a:solidFill>
                  <a:srgbClr val="000000"/>
                </a:solidFill>
                <a:latin typeface="+mj-lt"/>
              </a:rPr>
              <a:t>to SM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h'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coupling to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+mj-lt"/>
              </a:rPr>
              <a:t> A’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is         so overall </a:t>
            </a:r>
            <a:r>
              <a:rPr lang="en-US" sz="2000" b="1" i="0" u="none" strike="noStrike" baseline="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Higgsstrahlung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 process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depends on </a:t>
            </a:r>
            <a:endParaRPr lang="en-US" sz="2000" b="1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" name="Picture 19" descr="\documentclass{article}&#10;\usepackage{amsmath}&#10;\pagestyle{empty}&#10;\begin{document}&#10;&#10;$e^+e^- \to \mu^+\mu^- +$ missing energy &#10;&#10;&#10;\end{document}" title="IguanaTex Bitmap Display">
            <a:extLst>
              <a:ext uri="{FF2B5EF4-FFF2-40B4-BE49-F238E27FC236}">
                <a16:creationId xmlns:a16="http://schemas.microsoft.com/office/drawing/2014/main" id="{96BB72A5-0110-9980-9F41-AA052B9F6B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2" y="3159759"/>
            <a:ext cx="394285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19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0EBAC3-D662-D1F0-B0BA-2E49025B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E658-D026-8628-4120-3C495650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7/28/23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869FF-597D-A756-21C2-91F8FDD68CA9}"/>
              </a:ext>
            </a:extLst>
          </p:cNvPr>
          <p:cNvSpPr txBox="1"/>
          <p:nvPr/>
        </p:nvSpPr>
        <p:spPr>
          <a:xfrm>
            <a:off x="133842" y="964345"/>
            <a:ext cx="46946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</a:rPr>
              <a:t>Event selection:</a:t>
            </a:r>
            <a:endParaRPr lang="en-US" sz="1800" b="0" i="0" u="sng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Two opposite sign muons,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𝑝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𝑇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𝜇 &gt; 0.1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GeV/c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points to barrel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ECL, no nearby photon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Low activity in the calorimeter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Final suppression exploiting helicity angle*  C</a:t>
            </a:r>
            <a:r>
              <a:rPr lang="el-GR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η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= |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θ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helicity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)| flat for signal, peak at 1 for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bkg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D333B-88E4-F6EF-9E17-7533AE5EBD80}"/>
              </a:ext>
            </a:extLst>
          </p:cNvPr>
          <p:cNvSpPr txBox="1"/>
          <p:nvPr/>
        </p:nvSpPr>
        <p:spPr>
          <a:xfrm>
            <a:off x="103020" y="504822"/>
            <a:ext cx="719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ignature: Two opposite sign muons + missing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FBBD2-2299-09C4-40C0-1126072FA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78" y="1347792"/>
            <a:ext cx="3242786" cy="2153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DE944-5D40-5EFB-C469-28F6FCCB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513" y="4151443"/>
            <a:ext cx="2764034" cy="1909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BB33CB-26D4-30E7-8D17-7E37101EB945}"/>
              </a:ext>
            </a:extLst>
          </p:cNvPr>
          <p:cNvSpPr txBox="1"/>
          <p:nvPr/>
        </p:nvSpPr>
        <p:spPr>
          <a:xfrm>
            <a:off x="8496382" y="5423517"/>
            <a:ext cx="3262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baseline="0" dirty="0">
                <a:latin typeface="Tahoma" panose="020B0604030504040204" pitchFamily="34" charset="0"/>
              </a:rPr>
              <a:t>- </a:t>
            </a:r>
            <a:r>
              <a:rPr lang="en-US" sz="2400" b="0" i="1" u="none" strike="noStrike" baseline="0" dirty="0" err="1">
                <a:solidFill>
                  <a:srgbClr val="0000FF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 err="1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en-US" sz="2400" b="0" i="1" u="none" strike="noStrike" dirty="0" err="1">
                <a:solidFill>
                  <a:srgbClr val="0000FF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en-US" sz="2400" b="0" i="1" u="none" strike="noStrike" dirty="0">
                <a:solidFill>
                  <a:srgbClr val="0000FF"/>
                </a:solidFill>
                <a:latin typeface="Arial" panose="020B0604020202020204" pitchFamily="34" charset="0"/>
              </a:rPr>
              <a:t> → </a:t>
            </a:r>
            <a:r>
              <a:rPr lang="el-GR" sz="2400" b="0" i="1" u="none" strike="noStrike" dirty="0">
                <a:solidFill>
                  <a:srgbClr val="0000FF"/>
                </a:solidFill>
                <a:latin typeface="Arial" panose="020B0604020202020204" pitchFamily="34" charset="0"/>
              </a:rPr>
              <a:t>μ</a:t>
            </a:r>
            <a:r>
              <a:rPr lang="el-GR" sz="2400" b="0" i="1" u="none" strike="noStrike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r>
              <a:rPr lang="el-GR" sz="2400" b="0" i="1" u="none" strike="noStrike" dirty="0">
                <a:solidFill>
                  <a:srgbClr val="0000FF"/>
                </a:solidFill>
                <a:latin typeface="Arial" panose="020B0604020202020204" pitchFamily="34" charset="0"/>
              </a:rPr>
              <a:t>μ</a:t>
            </a:r>
            <a:r>
              <a:rPr lang="el-GR" sz="2400" b="0" i="1" u="none" strike="noStrike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el-GR" sz="2400" b="0" i="1" u="none" strike="noStrike" dirty="0">
                <a:solidFill>
                  <a:srgbClr val="0000FF"/>
                </a:solidFill>
                <a:latin typeface="Arial" panose="020B0604020202020204" pitchFamily="34" charset="0"/>
              </a:rPr>
              <a:t>(γ) </a:t>
            </a:r>
            <a:r>
              <a:rPr lang="el-GR" sz="2400" b="0" i="0" u="none" strike="noStrike" baseline="30000" dirty="0">
                <a:solidFill>
                  <a:srgbClr val="000000"/>
                </a:solidFill>
                <a:latin typeface="Tahoma" panose="020B0604030504040204" pitchFamily="34" charset="0"/>
              </a:rPr>
              <a:t>(79%)</a:t>
            </a:r>
          </a:p>
          <a:p>
            <a:r>
              <a:rPr lang="en-US" sz="2400" b="0" i="0" u="none" strike="noStrike" baseline="0" dirty="0">
                <a:latin typeface="Tahoma" panose="020B0604030504040204" pitchFamily="34" charset="0"/>
              </a:rPr>
              <a:t>- </a:t>
            </a:r>
            <a:r>
              <a:rPr lang="en-US" sz="2400" b="0" i="1" u="none" strike="noStrike" baseline="0" dirty="0" err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 err="1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sz="2400" b="0" i="1" u="none" strike="noStrike" dirty="0" err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sz="2400" b="0" i="1" u="none" strike="noStrike" dirty="0">
                <a:solidFill>
                  <a:srgbClr val="FF0000"/>
                </a:solidFill>
                <a:latin typeface="Arial" panose="020B0604020202020204" pitchFamily="34" charset="0"/>
              </a:rPr>
              <a:t> → </a:t>
            </a:r>
            <a:r>
              <a:rPr lang="el-GR" sz="2400" b="0" i="1" u="none" strike="noStrik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sz="2400" b="0" i="1" u="none" strike="noStrike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l-GR" sz="2400" b="0" i="1" u="none" strike="noStrik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sz="2400" b="0" i="1" u="none" strike="noStrike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l-GR" sz="2400" b="0" i="1" u="none" strike="noStrike" dirty="0">
                <a:solidFill>
                  <a:srgbClr val="FF0000"/>
                </a:solidFill>
                <a:latin typeface="Arial" panose="020B0604020202020204" pitchFamily="34" charset="0"/>
              </a:rPr>
              <a:t>(γ) </a:t>
            </a:r>
            <a:r>
              <a:rPr lang="el-GR" sz="2400" b="0" i="0" u="none" strike="noStrike" baseline="30000" dirty="0">
                <a:solidFill>
                  <a:srgbClr val="000000"/>
                </a:solidFill>
                <a:latin typeface="Tahoma" panose="020B0604030504040204" pitchFamily="34" charset="0"/>
              </a:rPr>
              <a:t>(18%)</a:t>
            </a:r>
          </a:p>
          <a:p>
            <a:r>
              <a:rPr lang="en-US" sz="2400" b="0" i="0" u="none" strike="noStrike" baseline="0" dirty="0">
                <a:latin typeface="Tahoma" panose="020B0604030504040204" pitchFamily="34" charset="0"/>
              </a:rPr>
              <a:t>- </a:t>
            </a:r>
            <a:r>
              <a:rPr lang="en-US" sz="2400" b="0" i="1" u="none" strike="noStrike" baseline="0" dirty="0" err="1">
                <a:solidFill>
                  <a:srgbClr val="31CC31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 err="1">
                <a:solidFill>
                  <a:srgbClr val="31CC31"/>
                </a:solidFill>
                <a:latin typeface="Arial" panose="020B0604020202020204" pitchFamily="34" charset="0"/>
              </a:rPr>
              <a:t>+</a:t>
            </a:r>
            <a:r>
              <a:rPr lang="en-US" sz="2400" b="0" i="1" u="none" strike="noStrike" dirty="0" err="1">
                <a:solidFill>
                  <a:srgbClr val="31CC31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>
                <a:solidFill>
                  <a:srgbClr val="31CC31"/>
                </a:solidFill>
                <a:latin typeface="Arial" panose="020B0604020202020204" pitchFamily="34" charset="0"/>
              </a:rPr>
              <a:t>-</a:t>
            </a:r>
            <a:r>
              <a:rPr lang="en-US" sz="2400" b="0" i="1" u="none" strike="noStrike" dirty="0">
                <a:solidFill>
                  <a:srgbClr val="31CC31"/>
                </a:solidFill>
                <a:latin typeface="Arial" panose="020B0604020202020204" pitchFamily="34" charset="0"/>
              </a:rPr>
              <a:t> → </a:t>
            </a:r>
            <a:r>
              <a:rPr lang="en-US" sz="2400" b="0" i="1" u="none" strike="noStrike" dirty="0" err="1">
                <a:solidFill>
                  <a:srgbClr val="31CC31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 err="1">
                <a:solidFill>
                  <a:srgbClr val="31CC31"/>
                </a:solidFill>
                <a:latin typeface="Arial" panose="020B0604020202020204" pitchFamily="34" charset="0"/>
              </a:rPr>
              <a:t>+</a:t>
            </a:r>
            <a:r>
              <a:rPr lang="en-US" sz="2400" b="0" i="1" u="none" strike="noStrike" dirty="0" err="1">
                <a:solidFill>
                  <a:srgbClr val="31CC31"/>
                </a:solidFill>
                <a:latin typeface="Arial" panose="020B0604020202020204" pitchFamily="34" charset="0"/>
              </a:rPr>
              <a:t>e</a:t>
            </a:r>
            <a:r>
              <a:rPr lang="en-US" sz="2400" b="0" i="1" u="none" strike="noStrike" baseline="30000" dirty="0">
                <a:solidFill>
                  <a:srgbClr val="31CC31"/>
                </a:solidFill>
                <a:latin typeface="Arial" panose="020B0604020202020204" pitchFamily="34" charset="0"/>
              </a:rPr>
              <a:t>-</a:t>
            </a:r>
            <a:r>
              <a:rPr lang="el-GR" sz="2400" b="0" i="1" u="none" strike="noStrike" dirty="0">
                <a:solidFill>
                  <a:srgbClr val="31CC31"/>
                </a:solidFill>
                <a:latin typeface="Arial" panose="020B0604020202020204" pitchFamily="34" charset="0"/>
              </a:rPr>
              <a:t>μ</a:t>
            </a:r>
            <a:r>
              <a:rPr lang="el-GR" sz="2400" b="0" i="1" u="none" strike="noStrike" baseline="30000" dirty="0">
                <a:solidFill>
                  <a:srgbClr val="31CC31"/>
                </a:solidFill>
                <a:latin typeface="Arial" panose="020B0604020202020204" pitchFamily="34" charset="0"/>
              </a:rPr>
              <a:t>+</a:t>
            </a:r>
            <a:r>
              <a:rPr lang="el-GR" sz="2400" b="0" i="1" u="none" strike="noStrike" dirty="0">
                <a:solidFill>
                  <a:srgbClr val="31CC31"/>
                </a:solidFill>
                <a:latin typeface="Arial" panose="020B0604020202020204" pitchFamily="34" charset="0"/>
              </a:rPr>
              <a:t>μ</a:t>
            </a:r>
            <a:r>
              <a:rPr lang="el-GR" sz="2400" b="0" i="1" u="none" strike="noStrike" baseline="30000" dirty="0">
                <a:solidFill>
                  <a:srgbClr val="31CC31"/>
                </a:solidFill>
                <a:latin typeface="Arial" panose="020B0604020202020204" pitchFamily="34" charset="0"/>
              </a:rPr>
              <a:t>-</a:t>
            </a:r>
            <a:r>
              <a:rPr lang="el-GR" sz="2400" b="0" i="1" u="none" strike="noStrike" dirty="0">
                <a:solidFill>
                  <a:srgbClr val="31CC31"/>
                </a:solidFill>
                <a:latin typeface="Arial" panose="020B0604020202020204" pitchFamily="34" charset="0"/>
              </a:rPr>
              <a:t> </a:t>
            </a:r>
            <a:r>
              <a:rPr lang="el-GR" sz="2400" b="0" i="0" u="none" strike="noStrike" baseline="30000" dirty="0">
                <a:solidFill>
                  <a:srgbClr val="000000"/>
                </a:solidFill>
                <a:latin typeface="Tahoma" panose="020B0604030504040204" pitchFamily="34" charset="0"/>
              </a:rPr>
              <a:t>(3%)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751F2-72AC-C703-3220-710844F5FB05}"/>
              </a:ext>
            </a:extLst>
          </p:cNvPr>
          <p:cNvSpPr txBox="1"/>
          <p:nvPr/>
        </p:nvSpPr>
        <p:spPr>
          <a:xfrm>
            <a:off x="0" y="-2248"/>
            <a:ext cx="1212088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Dark Sector Higgs and Dark Photon (invisible h’ + A’ search) -II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AAE5C-7895-B012-B3BA-B51D455D530C}"/>
              </a:ext>
            </a:extLst>
          </p:cNvPr>
          <p:cNvSpPr txBox="1"/>
          <p:nvPr/>
        </p:nvSpPr>
        <p:spPr>
          <a:xfrm>
            <a:off x="8983480" y="639906"/>
            <a:ext cx="277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Search performed with 2019 data -&gt; 8.34 fb-1   !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53CBC-189F-0C12-149F-DA364BDF4F0F}"/>
              </a:ext>
            </a:extLst>
          </p:cNvPr>
          <p:cNvSpPr txBox="1"/>
          <p:nvPr/>
        </p:nvSpPr>
        <p:spPr>
          <a:xfrm>
            <a:off x="4035739" y="3771095"/>
            <a:ext cx="451806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sng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Analysis Strategy:</a:t>
            </a:r>
            <a:endParaRPr lang="en-US" sz="20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2D peak in M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μμ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vs M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recoil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scan for excess  in search windows ~ 9000 2D overlapping elliptical windows,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then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merge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Merge results from neighboring windows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0519AA-557D-6EB3-8B59-7E8CDAFC5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626" y="1823562"/>
            <a:ext cx="3557826" cy="32108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4103EC-59F0-0864-832E-7AF4889062A0}"/>
              </a:ext>
            </a:extLst>
          </p:cNvPr>
          <p:cNvSpPr txBox="1"/>
          <p:nvPr/>
        </p:nvSpPr>
        <p:spPr>
          <a:xfrm>
            <a:off x="9188840" y="5023407"/>
            <a:ext cx="158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Backgrounds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7ECFA8-0B70-25B1-E031-F5A166F14C03}"/>
              </a:ext>
            </a:extLst>
          </p:cNvPr>
          <p:cNvCxnSpPr>
            <a:cxnSpLocks/>
          </p:cNvCxnSpPr>
          <p:nvPr/>
        </p:nvCxnSpPr>
        <p:spPr>
          <a:xfrm flipH="1" flipV="1">
            <a:off x="6768790" y="2494706"/>
            <a:ext cx="3358931" cy="90189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122D38-146E-1DB7-FCBB-5AA0DCBE4DD2}"/>
              </a:ext>
            </a:extLst>
          </p:cNvPr>
          <p:cNvSpPr txBox="1"/>
          <p:nvPr/>
        </p:nvSpPr>
        <p:spPr>
          <a:xfrm>
            <a:off x="6730733" y="884185"/>
            <a:ext cx="214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9E5A2F"/>
                </a:solidFill>
                <a:latin typeface="AAAAAB+HelveticaNeue-Light"/>
              </a:rPr>
              <a:t>initial state radiation 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700FF9-F0EE-CAAF-0607-DEA3568045A8}"/>
              </a:ext>
            </a:extLst>
          </p:cNvPr>
          <p:cNvCxnSpPr>
            <a:cxnSpLocks/>
          </p:cNvCxnSpPr>
          <p:nvPr/>
        </p:nvCxnSpPr>
        <p:spPr>
          <a:xfrm flipH="1">
            <a:off x="6346979" y="1106588"/>
            <a:ext cx="393212" cy="16400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97C4FD-8D3B-0C3E-55AF-BB506F6C499D}"/>
              </a:ext>
            </a:extLst>
          </p:cNvPr>
          <p:cNvSpPr txBox="1"/>
          <p:nvPr/>
        </p:nvSpPr>
        <p:spPr>
          <a:xfrm>
            <a:off x="133842" y="6120382"/>
            <a:ext cx="600240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*angle in the dimuon rest frame between the </a:t>
            </a:r>
            <a:r>
              <a:rPr lang="en-US" sz="1600" b="0" i="0" u="none" strike="noStrike" baseline="0" dirty="0" err="1">
                <a:solidFill>
                  <a:srgbClr val="231F20"/>
                </a:solidFill>
                <a:latin typeface="AdvOT483a8203"/>
              </a:rPr>
              <a:t>c.</a:t>
            </a:r>
            <a:r>
              <a:rPr lang="en-US" sz="1600" dirty="0" err="1">
                <a:solidFill>
                  <a:srgbClr val="231F20"/>
                </a:solidFill>
                <a:latin typeface="AdvOT483a8203"/>
              </a:rPr>
              <a:t>m.</a:t>
            </a:r>
            <a:r>
              <a:rPr lang="en-US" sz="1600" dirty="0">
                <a:solidFill>
                  <a:srgbClr val="231F20"/>
                </a:solidFill>
                <a:latin typeface="AdvOT483a8203"/>
              </a:rPr>
              <a:t> direction and t</a:t>
            </a:r>
            <a:r>
              <a:rPr lang="en-US" sz="1600" b="0" i="0" u="none" strike="noStrike" baseline="0" dirty="0">
                <a:solidFill>
                  <a:srgbClr val="231F20"/>
                </a:solidFill>
                <a:latin typeface="AdvOT483a8203"/>
              </a:rPr>
              <a:t>he </a:t>
            </a:r>
            <a:r>
              <a:rPr lang="el-GR" sz="1600" b="0" i="0" u="none" strike="noStrike" baseline="0" dirty="0">
                <a:solidFill>
                  <a:srgbClr val="231F20"/>
                </a:solidFill>
                <a:latin typeface="AdvOT483a8203"/>
              </a:rPr>
              <a:t>μ</a:t>
            </a:r>
            <a:r>
              <a:rPr lang="en-US" sz="1600" b="0" i="0" u="none" strike="noStrike" baseline="30000" dirty="0">
                <a:solidFill>
                  <a:srgbClr val="231F20"/>
                </a:solidFill>
                <a:latin typeface="AdvOT483a8203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4655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0E1F34-2057-3643-C68E-A3F852C1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BE37B-DE0E-AFC0-A8D5-BE8B8F8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97254-69FE-62B1-291E-0C3EF4EB1114}"/>
              </a:ext>
            </a:extLst>
          </p:cNvPr>
          <p:cNvSpPr txBox="1"/>
          <p:nvPr/>
        </p:nvSpPr>
        <p:spPr>
          <a:xfrm>
            <a:off x="0" y="-20066"/>
            <a:ext cx="1236365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June 1980: Vera Rubin Publishes Paper Hinting at Dark Matter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673F60-E184-DEB3-8470-D23E324D3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225756"/>
            <a:ext cx="240410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newspaper with a picture of a person&#10;&#10;Description automatically generated with low confidence">
            <a:extLst>
              <a:ext uri="{FF2B5EF4-FFF2-40B4-BE49-F238E27FC236}">
                <a16:creationId xmlns:a16="http://schemas.microsoft.com/office/drawing/2014/main" id="{A6648952-5C77-CC6D-9369-2368CD82A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3" t="12677" r="10844" b="28654"/>
          <a:stretch/>
        </p:blipFill>
        <p:spPr>
          <a:xfrm>
            <a:off x="228947" y="661150"/>
            <a:ext cx="3961705" cy="4150068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C9D38-2A7E-2C99-2A4C-7D7DDD31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40" y="4149045"/>
            <a:ext cx="2725838" cy="24133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2E0B89-038E-C26F-5E8D-AA1A382D519C}"/>
              </a:ext>
            </a:extLst>
          </p:cNvPr>
          <p:cNvSpPr txBox="1"/>
          <p:nvPr/>
        </p:nvSpPr>
        <p:spPr>
          <a:xfrm>
            <a:off x="5104463" y="580592"/>
            <a:ext cx="71355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7340"/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1933: </a:t>
            </a:r>
          </a:p>
          <a:p>
            <a:pPr marR="47340"/>
            <a:r>
              <a:rPr lang="en-US" sz="2400" b="1" i="0" u="sng" strike="noStrike" baseline="0" dirty="0">
                <a:solidFill>
                  <a:srgbClr val="423D36"/>
                </a:solidFill>
                <a:latin typeface="+mj-lt"/>
              </a:rPr>
              <a:t>Swiss </a:t>
            </a:r>
            <a:r>
              <a:rPr lang="en-US" sz="2400" b="1" i="0" u="sng" strike="noStrike" baseline="0" dirty="0">
                <a:solidFill>
                  <a:srgbClr val="312D28"/>
                </a:solidFill>
                <a:latin typeface="+mj-lt"/>
              </a:rPr>
              <a:t>astronomer </a:t>
            </a:r>
            <a:r>
              <a:rPr lang="en-US" sz="2400" b="1" i="0" u="sng" strike="noStrike" baseline="0" dirty="0">
                <a:solidFill>
                  <a:srgbClr val="423D36"/>
                </a:solidFill>
                <a:latin typeface="+mj-lt"/>
              </a:rPr>
              <a:t>Fritz Zwicky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was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perple</a:t>
            </a:r>
            <a:r>
              <a:rPr lang="en-US" sz="2400" b="1" i="0" u="none" strike="noStrike" baseline="0" dirty="0">
                <a:solidFill>
                  <a:srgbClr val="5B5954"/>
                </a:solidFill>
                <a:latin typeface="+mj-lt"/>
              </a:rPr>
              <a:t>x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ed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by the behavior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of the Coma cluster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of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gal­axies</a:t>
            </a:r>
            <a:r>
              <a:rPr lang="en-US" sz="2400" b="1" dirty="0">
                <a:solidFill>
                  <a:srgbClr val="423D36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5B5954"/>
                </a:solidFill>
                <a:latin typeface="+mj-lt"/>
              </a:rPr>
              <a:t>… </a:t>
            </a:r>
            <a:r>
              <a:rPr lang="en-US" sz="2400" b="1" dirty="0">
                <a:solidFill>
                  <a:srgbClr val="423D36"/>
                </a:solidFill>
                <a:latin typeface="+mj-lt"/>
              </a:rPr>
              <a:t>the </a:t>
            </a:r>
            <a:r>
              <a:rPr lang="en-US" sz="2400" b="1" i="0" u="none" strike="noStrike" baseline="0" dirty="0" err="1">
                <a:solidFill>
                  <a:srgbClr val="423D36"/>
                </a:solidFill>
                <a:latin typeface="+mj-lt"/>
              </a:rPr>
              <a:t>custer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 spun </a:t>
            </a:r>
            <a:r>
              <a:rPr lang="en-US" sz="2400" b="1" i="0" u="none" strike="noStrike" baseline="0" dirty="0">
                <a:solidFill>
                  <a:srgbClr val="5B5954"/>
                </a:solidFill>
                <a:latin typeface="+mj-lt"/>
              </a:rPr>
              <a:t>s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o fast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that it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ough</a:t>
            </a:r>
            <a:r>
              <a:rPr lang="en-US" sz="2400" b="1" i="0" u="none" strike="noStrike" baseline="0" dirty="0">
                <a:solidFill>
                  <a:srgbClr val="1C1C1D"/>
                </a:solidFill>
                <a:latin typeface="+mj-lt"/>
              </a:rPr>
              <a:t>t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to burst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apart - 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but didn't.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Zwicky postulated it was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hundreds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of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times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more dense than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it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seemed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to be … meaning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+mj-lt"/>
              </a:rPr>
              <a:t>some kind of invis­ible </a:t>
            </a:r>
            <a:r>
              <a:rPr lang="en-US" sz="2400" b="1" i="1" u="none" strike="noStrike" baseline="0" dirty="0">
                <a:solidFill>
                  <a:srgbClr val="FF0000"/>
                </a:solidFill>
                <a:latin typeface="+mj-lt"/>
              </a:rPr>
              <a:t>"</a:t>
            </a:r>
            <a:r>
              <a:rPr lang="en-US" sz="2400" b="1" i="1" u="none" strike="noStrike" baseline="0" dirty="0" err="1">
                <a:solidFill>
                  <a:srgbClr val="FF0000"/>
                </a:solidFill>
                <a:latin typeface="+mj-lt"/>
              </a:rPr>
              <a:t>dunkleMaterie</a:t>
            </a:r>
            <a:r>
              <a:rPr lang="en-US" sz="2400" b="1" i="1" u="none" strike="noStrike" baseline="0" dirty="0">
                <a:solidFill>
                  <a:srgbClr val="FF0000"/>
                </a:solidFill>
                <a:latin typeface="+mj-lt"/>
              </a:rPr>
              <a:t>,"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+mj-lt"/>
              </a:rPr>
              <a:t>or dark matter, must bind  together.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616C1-ED22-8D94-45A0-F8B699E70C18}"/>
              </a:ext>
            </a:extLst>
          </p:cNvPr>
          <p:cNvSpPr txBox="1"/>
          <p:nvPr/>
        </p:nvSpPr>
        <p:spPr>
          <a:xfrm>
            <a:off x="4753235" y="3328223"/>
            <a:ext cx="71355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sng" strike="noStrike" baseline="0" dirty="0">
                <a:solidFill>
                  <a:schemeClr val="accent1"/>
                </a:solidFill>
                <a:latin typeface="+mj-lt"/>
              </a:rPr>
              <a:t>The concept did not catch on</a:t>
            </a:r>
            <a:r>
              <a:rPr lang="en-US" sz="2000" b="1" i="0" u="none" strike="noStrike" baseline="0" dirty="0">
                <a:solidFill>
                  <a:schemeClr val="accent1"/>
                </a:solidFill>
                <a:latin typeface="+mj-lt"/>
              </a:rPr>
              <a:t>. "It was too outrageous to believe for al­ most four decades," says Neta Bah­ call, an astrophysicist at Princeton University.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2583E-0802-7837-AA50-30B6053220C8}"/>
              </a:ext>
            </a:extLst>
          </p:cNvPr>
          <p:cNvSpPr txBox="1"/>
          <p:nvPr/>
        </p:nvSpPr>
        <p:spPr>
          <a:xfrm>
            <a:off x="653697" y="4881193"/>
            <a:ext cx="8391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7360" lvl="1"/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1980</a:t>
            </a:r>
            <a:r>
              <a:rPr lang="en-US" sz="2400" b="1" dirty="0">
                <a:solidFill>
                  <a:srgbClr val="5B5954"/>
                </a:solidFill>
                <a:latin typeface="+mj-lt"/>
              </a:rPr>
              <a:t>:</a:t>
            </a:r>
            <a:r>
              <a:rPr lang="en-US" sz="2400" b="1" i="0" u="none" strike="noStrike" baseline="0" dirty="0">
                <a:solidFill>
                  <a:srgbClr val="5B5954"/>
                </a:solidFill>
                <a:latin typeface="+mj-lt"/>
              </a:rPr>
              <a:t> </a:t>
            </a:r>
          </a:p>
          <a:p>
            <a:pPr marR="47360" lvl="1"/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an </a:t>
            </a:r>
            <a:r>
              <a:rPr lang="en-US" sz="2400" b="1" i="0" u="sng" strike="noStrike" baseline="0" dirty="0">
                <a:solidFill>
                  <a:srgbClr val="312D28"/>
                </a:solidFill>
                <a:latin typeface="+mj-lt"/>
              </a:rPr>
              <a:t>astrono­</a:t>
            </a:r>
            <a:r>
              <a:rPr lang="en-US" sz="2400" b="1" i="0" u="sng" strike="noStrike" baseline="0" dirty="0">
                <a:solidFill>
                  <a:srgbClr val="423D36"/>
                </a:solidFill>
                <a:latin typeface="+mj-lt"/>
              </a:rPr>
              <a:t>mer named Vera Rubin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had accumu­lat</a:t>
            </a:r>
            <a:r>
              <a:rPr lang="en-US" sz="2400" b="1" i="0" u="none" strike="noStrike" baseline="0" dirty="0">
                <a:solidFill>
                  <a:srgbClr val="5B5954"/>
                </a:solidFill>
                <a:latin typeface="+mj-lt"/>
              </a:rPr>
              <a:t>e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d a convincing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body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of evidence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that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something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unseen </a:t>
            </a:r>
            <a:r>
              <a:rPr lang="en-US" sz="2400" b="1" dirty="0">
                <a:solidFill>
                  <a:srgbClr val="423D36"/>
                </a:solidFill>
                <a:latin typeface="+mj-lt"/>
              </a:rPr>
              <a:t>in the uni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verse was causing galaxies </a:t>
            </a:r>
            <a:r>
              <a:rPr lang="en-US" sz="2400" b="1" i="0" u="none" strike="noStrike" baseline="0" dirty="0">
                <a:solidFill>
                  <a:srgbClr val="312D28"/>
                </a:solidFill>
                <a:latin typeface="+mj-lt"/>
              </a:rPr>
              <a:t>to behave </a:t>
            </a:r>
            <a:r>
              <a:rPr lang="en-US" sz="2400" b="1" i="0" u="none" strike="noStrike" baseline="0" dirty="0">
                <a:solidFill>
                  <a:srgbClr val="423D36"/>
                </a:solidFill>
                <a:latin typeface="+mj-lt"/>
              </a:rPr>
              <a:t>in unexpected ways.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84944C-5DCF-BDC4-A069-335016A6BC2C}"/>
              </a:ext>
            </a:extLst>
          </p:cNvPr>
          <p:cNvCxnSpPr/>
          <p:nvPr/>
        </p:nvCxnSpPr>
        <p:spPr>
          <a:xfrm>
            <a:off x="4402742" y="4343886"/>
            <a:ext cx="701721" cy="88566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B61248-F67D-ED27-6E3C-EA1A1AB8BBBB}"/>
              </a:ext>
            </a:extLst>
          </p:cNvPr>
          <p:cNvCxnSpPr>
            <a:cxnSpLocks/>
          </p:cNvCxnSpPr>
          <p:nvPr/>
        </p:nvCxnSpPr>
        <p:spPr>
          <a:xfrm flipV="1">
            <a:off x="4409316" y="1518817"/>
            <a:ext cx="525385" cy="47575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F3887D-4582-061C-8938-30F84AAB7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243" y="6337932"/>
            <a:ext cx="274343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5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E2432F-98CD-BAB7-CAD0-7C402FEA6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165" y="4105091"/>
            <a:ext cx="3691890" cy="24884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3A77CD-0EB5-3E6D-2BCB-E2550544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4C3D9-D25E-A95C-A489-44C92AED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25CF8-F04E-2E76-9123-E1CE3F1970C2}"/>
              </a:ext>
            </a:extLst>
          </p:cNvPr>
          <p:cNvSpPr txBox="1"/>
          <p:nvPr/>
        </p:nvSpPr>
        <p:spPr>
          <a:xfrm>
            <a:off x="0" y="-11017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Dark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Higgsstralung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: Belle II Results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A188B4-E63B-9BA6-5E30-6E8EB5AC7C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15" r="2568"/>
          <a:stretch/>
        </p:blipFill>
        <p:spPr>
          <a:xfrm>
            <a:off x="7981365" y="1207354"/>
            <a:ext cx="3648426" cy="2488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86AB8B-C28F-5CE0-4687-ED10DA5DA8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4" t="926" r="2710" b="700"/>
          <a:stretch/>
        </p:blipFill>
        <p:spPr>
          <a:xfrm>
            <a:off x="1132359" y="1512725"/>
            <a:ext cx="4499005" cy="31820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399151-F748-D7B9-2B98-C4C8B79B9075}"/>
              </a:ext>
            </a:extLst>
          </p:cNvPr>
          <p:cNvSpPr txBox="1"/>
          <p:nvPr/>
        </p:nvSpPr>
        <p:spPr>
          <a:xfrm>
            <a:off x="204105" y="500426"/>
            <a:ext cx="83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significant excess above background is observed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90% CL upper limits on cross sections and </a:t>
            </a:r>
          </a:p>
        </p:txBody>
      </p:sp>
      <p:pic>
        <p:nvPicPr>
          <p:cNvPr id="45" name="Picture 44" descr="\documentclass{article}&#10;\usepackage{amsmath}&#10;\pagestyle{empty}&#10;\begin{document}&#10;&#10;$\mathbf{\epsilon^2 \times \alpha_D}$&#10;&#10;&#10;\end{document}" title="IguanaTex Bitmap Display">
            <a:extLst>
              <a:ext uri="{FF2B5EF4-FFF2-40B4-BE49-F238E27FC236}">
                <a16:creationId xmlns:a16="http://schemas.microsoft.com/office/drawing/2014/main" id="{6E71666C-FCB0-2108-B219-8B5CB6426C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79" y="897322"/>
            <a:ext cx="1011524" cy="291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D420FA-2467-9BEB-7179-46B4456C22B7}"/>
              </a:ext>
            </a:extLst>
          </p:cNvPr>
          <p:cNvSpPr txBox="1"/>
          <p:nvPr/>
        </p:nvSpPr>
        <p:spPr>
          <a:xfrm>
            <a:off x="8610600" y="57842"/>
            <a:ext cx="2683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sng" strike="noStrike" baseline="0" dirty="0">
                <a:solidFill>
                  <a:srgbClr val="231F20"/>
                </a:solidFill>
                <a:latin typeface="AdvOT483a8203"/>
              </a:rPr>
              <a:t>PRL, </a:t>
            </a:r>
            <a:r>
              <a:rPr lang="en-US" sz="1800" b="0" i="0" u="sng" strike="noStrike" baseline="0" dirty="0">
                <a:solidFill>
                  <a:srgbClr val="231F20"/>
                </a:solidFill>
                <a:latin typeface="AdvOT19ee2aa8.B"/>
              </a:rPr>
              <a:t>130, </a:t>
            </a:r>
            <a:r>
              <a:rPr lang="en-US" sz="1800" b="0" i="0" u="sng" strike="noStrike" baseline="0" dirty="0">
                <a:solidFill>
                  <a:srgbClr val="231F20"/>
                </a:solidFill>
                <a:latin typeface="AdvOT483a8203"/>
              </a:rPr>
              <a:t>071804 (2023)</a:t>
            </a:r>
          </a:p>
          <a:p>
            <a:r>
              <a:rPr lang="en-US" dirty="0">
                <a:solidFill>
                  <a:srgbClr val="231F20"/>
                </a:solidFill>
                <a:latin typeface="AdvOT483a8203"/>
              </a:rPr>
              <a:t>arXiv:2207.00509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1E0124-B64F-4FA4-1B58-84A7F648251C}"/>
              </a:ext>
            </a:extLst>
          </p:cNvPr>
          <p:cNvSpPr txBox="1"/>
          <p:nvPr/>
        </p:nvSpPr>
        <p:spPr>
          <a:xfrm>
            <a:off x="247607" y="5113723"/>
            <a:ext cx="5848393" cy="46577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First world limit for 1.65 &lt; M</a:t>
            </a:r>
            <a:r>
              <a:rPr lang="en-US" sz="2400" baseline="-25000" dirty="0"/>
              <a:t>A’ </a:t>
            </a:r>
            <a:r>
              <a:rPr lang="en-US" sz="2400" dirty="0"/>
              <a:t>&lt; 10.51 GeV/c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C4CB7-0E6B-670E-64F8-BB46BCCEBCBE}"/>
              </a:ext>
            </a:extLst>
          </p:cNvPr>
          <p:cNvSpPr txBox="1"/>
          <p:nvPr/>
        </p:nvSpPr>
        <p:spPr>
          <a:xfrm>
            <a:off x="390361" y="5733413"/>
            <a:ext cx="540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Next update: much  more data; good trigger  efficiency at low mass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0B7E50-1A9E-8A97-EF43-93A11DF7F5E4}"/>
              </a:ext>
            </a:extLst>
          </p:cNvPr>
          <p:cNvSpPr txBox="1"/>
          <p:nvPr/>
        </p:nvSpPr>
        <p:spPr>
          <a:xfrm>
            <a:off x="429027" y="4415546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drop in trigger efficiency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17DA7D-B0D3-191E-E907-163986BB19A5}"/>
              </a:ext>
            </a:extLst>
          </p:cNvPr>
          <p:cNvCxnSpPr>
            <a:cxnSpLocks/>
          </p:cNvCxnSpPr>
          <p:nvPr/>
        </p:nvCxnSpPr>
        <p:spPr>
          <a:xfrm flipV="1">
            <a:off x="1767840" y="3987768"/>
            <a:ext cx="309415" cy="57584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914F42-C80A-0A8D-F488-02EF15868A5C}"/>
              </a:ext>
            </a:extLst>
          </p:cNvPr>
          <p:cNvSpPr txBox="1"/>
          <p:nvPr/>
        </p:nvSpPr>
        <p:spPr>
          <a:xfrm>
            <a:off x="5069841" y="4431535"/>
            <a:ext cx="14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backgrounds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C85225-C10F-D787-30F9-530CBE5CEDA4}"/>
              </a:ext>
            </a:extLst>
          </p:cNvPr>
          <p:cNvCxnSpPr>
            <a:cxnSpLocks/>
          </p:cNvCxnSpPr>
          <p:nvPr/>
        </p:nvCxnSpPr>
        <p:spPr>
          <a:xfrm flipH="1" flipV="1">
            <a:off x="4562321" y="4080158"/>
            <a:ext cx="507520" cy="5129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8FD5F2A-CCED-D060-2153-D3ADC1C2ECDD}"/>
              </a:ext>
            </a:extLst>
          </p:cNvPr>
          <p:cNvGrpSpPr/>
          <p:nvPr/>
        </p:nvGrpSpPr>
        <p:grpSpPr>
          <a:xfrm>
            <a:off x="6631328" y="3960277"/>
            <a:ext cx="1749907" cy="1477328"/>
            <a:chOff x="6631328" y="3960277"/>
            <a:chExt cx="1749907" cy="14773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6DED5B-92D5-2B06-7A9B-048C8A3C4184}"/>
                </a:ext>
              </a:extLst>
            </p:cNvPr>
            <p:cNvSpPr txBox="1"/>
            <p:nvPr/>
          </p:nvSpPr>
          <p:spPr>
            <a:xfrm>
              <a:off x="6631328" y="3960277"/>
              <a:ext cx="17499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upper limit </a:t>
              </a:r>
            </a:p>
            <a:p>
              <a:r>
                <a:rPr lang="en-US" dirty="0">
                  <a:latin typeface="+mj-lt"/>
                </a:rPr>
                <a:t>on </a:t>
              </a:r>
            </a:p>
            <a:p>
              <a:r>
                <a:rPr lang="en-US" dirty="0">
                  <a:latin typeface="+mj-lt"/>
                </a:rPr>
                <a:t>down to 1.7 x 10</a:t>
              </a:r>
              <a:r>
                <a:rPr lang="en-US" baseline="30000" dirty="0">
                  <a:latin typeface="+mj-lt"/>
                </a:rPr>
                <a:t>-8  </a:t>
              </a:r>
              <a:r>
                <a:rPr lang="en-US" dirty="0">
                  <a:latin typeface="+mj-lt"/>
                </a:rPr>
                <a:t>in most sensitive regions</a:t>
              </a:r>
            </a:p>
          </p:txBody>
        </p:sp>
        <p:pic>
          <p:nvPicPr>
            <p:cNvPr id="48" name="Picture 47" descr="\documentclass{article}&#10;\usepackage{amsmath}&#10;\pagestyle{empty}&#10;\begin{document}&#10;&#10;$\mathbf{\epsilon^2 \times \alpha_D}$&#10;&#10;&#10;\end{document}" title="IguanaTex Bitmap Display">
              <a:extLst>
                <a:ext uri="{FF2B5EF4-FFF2-40B4-BE49-F238E27FC236}">
                  <a16:creationId xmlns:a16="http://schemas.microsoft.com/office/drawing/2014/main" id="{4978787C-237C-974A-0B33-1E0610A011B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794" y="4262916"/>
              <a:ext cx="958285" cy="276000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0270BD-F64F-B1B9-342C-A95AED38EF26}"/>
              </a:ext>
            </a:extLst>
          </p:cNvPr>
          <p:cNvCxnSpPr/>
          <p:nvPr/>
        </p:nvCxnSpPr>
        <p:spPr>
          <a:xfrm flipV="1">
            <a:off x="5811521" y="2197810"/>
            <a:ext cx="2021839" cy="9347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B181AB-30C8-67EF-E7EE-8890967672BF}"/>
              </a:ext>
            </a:extLst>
          </p:cNvPr>
          <p:cNvCxnSpPr>
            <a:cxnSpLocks/>
          </p:cNvCxnSpPr>
          <p:nvPr/>
        </p:nvCxnSpPr>
        <p:spPr>
          <a:xfrm>
            <a:off x="5811521" y="3144100"/>
            <a:ext cx="1694761" cy="7127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\documentclass{article}&#10;\usepackage{amsmath}&#10;\pagestyle{empty}&#10;\begin{document}&#10;&#10;$\mathbf{\epsilon^2 \times \alpha_D}$&#10;&#10;&#10;\end{document}" title="IguanaTex Bitmap Display">
            <a:extLst>
              <a:ext uri="{FF2B5EF4-FFF2-40B4-BE49-F238E27FC236}">
                <a16:creationId xmlns:a16="http://schemas.microsoft.com/office/drawing/2014/main" id="{1E13AB83-981A-1736-BDFD-6CC074F706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21" y="942837"/>
            <a:ext cx="851810" cy="24533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BAAC47-8C66-E749-F2EB-E755C0A11D73}"/>
              </a:ext>
            </a:extLst>
          </p:cNvPr>
          <p:cNvSpPr txBox="1"/>
          <p:nvPr/>
        </p:nvSpPr>
        <p:spPr>
          <a:xfrm>
            <a:off x="8496868" y="910724"/>
            <a:ext cx="310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as a function of M</a:t>
            </a:r>
            <a:r>
              <a:rPr lang="en-US" baseline="-25000" dirty="0"/>
              <a:t>A’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AC0362-2F8C-9F20-E921-0572C5FF2E74}"/>
              </a:ext>
            </a:extLst>
          </p:cNvPr>
          <p:cNvSpPr txBox="1"/>
          <p:nvPr/>
        </p:nvSpPr>
        <p:spPr>
          <a:xfrm>
            <a:off x="8856542" y="3798676"/>
            <a:ext cx="310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as a function of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baseline="-25000" dirty="0"/>
              <a:t>’</a:t>
            </a:r>
          </a:p>
        </p:txBody>
      </p:sp>
      <p:pic>
        <p:nvPicPr>
          <p:cNvPr id="53" name="Picture 52" descr="\documentclass{article}&#10;\usepackage{amsmath}&#10;\pagestyle{empty}&#10;\begin{document}&#10;&#10;$\mathbf{\epsilon^2 \times \alpha_D}$&#10;&#10;&#10;\end{document}" title="IguanaTex Bitmap Display">
            <a:extLst>
              <a:ext uri="{FF2B5EF4-FFF2-40B4-BE49-F238E27FC236}">
                <a16:creationId xmlns:a16="http://schemas.microsoft.com/office/drawing/2014/main" id="{41B03D94-DF56-0237-A5B3-83B6AF9224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749" y="3820774"/>
            <a:ext cx="851810" cy="2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4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2521149" y="2598003"/>
            <a:ext cx="732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Triggering for Dark Sector (and Low Multiplicity)</a:t>
            </a:r>
          </a:p>
        </p:txBody>
      </p:sp>
    </p:spTree>
    <p:extLst>
      <p:ext uri="{BB962C8B-B14F-4D97-AF65-F5344CB8AC3E}">
        <p14:creationId xmlns:p14="http://schemas.microsoft.com/office/powerpoint/2010/main" val="36322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36E6C-D98C-3F5E-8E57-92F19210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E3905-7DFE-1C3F-29CE-E019DC96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40C9C-A106-7A36-CE82-494FD412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BC04F-064E-1572-CE8D-F2F7D77FAADA}"/>
              </a:ext>
            </a:extLst>
          </p:cNvPr>
          <p:cNvSpPr txBox="1"/>
          <p:nvPr/>
        </p:nvSpPr>
        <p:spPr>
          <a:xfrm>
            <a:off x="-88135" y="-86312"/>
            <a:ext cx="1228013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0" i="0" u="none" strike="noStrike" baseline="0" dirty="0">
                <a:latin typeface="Comic Sans MS" panose="030F0702030302020204" pitchFamily="66" charset="0"/>
              </a:rPr>
              <a:t>          </a:t>
            </a:r>
            <a:r>
              <a:rPr lang="de-DE" sz="2800" b="0" i="0" u="none" strike="noStrike" baseline="0" dirty="0">
                <a:latin typeface="Comic Sans MS" panose="030F0702030302020204" pitchFamily="66" charset="0"/>
              </a:rPr>
              <a:t>Belle II (Low Multiplicity)</a:t>
            </a:r>
            <a:r>
              <a:rPr lang="de-DE" sz="2800" dirty="0">
                <a:latin typeface="Comic Sans MS" panose="030F0702030302020204" pitchFamily="66" charset="0"/>
              </a:rPr>
              <a:t>Triggering for Dark/Tau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474C4-09C4-1C41-9C0C-BA909574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181" y="2985472"/>
            <a:ext cx="4014100" cy="3116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F8AABC-B938-0212-826C-45F4ED60182E}"/>
              </a:ext>
            </a:extLst>
          </p:cNvPr>
          <p:cNvSpPr txBox="1"/>
          <p:nvPr/>
        </p:nvSpPr>
        <p:spPr>
          <a:xfrm>
            <a:off x="220070" y="1266902"/>
            <a:ext cx="77724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ow-multiplicity signatures from tacks and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EM Calo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energy deposits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Large/huge backgrounds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radiative Bhabha and two-photon processes … and beam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ackgrounds!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175C0-587D-7FDF-91C2-7F79F9C31A58}"/>
              </a:ext>
            </a:extLst>
          </p:cNvPr>
          <p:cNvSpPr txBox="1"/>
          <p:nvPr/>
        </p:nvSpPr>
        <p:spPr>
          <a:xfrm>
            <a:off x="142951" y="2365433"/>
            <a:ext cx="7290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Some Dedicated Low-</a:t>
            </a:r>
            <a:r>
              <a:rPr lang="en-US" sz="24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Mult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/Dark triggers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4B8D9-7B7A-7350-3271-F1CEBA196C6F}"/>
              </a:ext>
            </a:extLst>
          </p:cNvPr>
          <p:cNvSpPr txBox="1"/>
          <p:nvPr/>
        </p:nvSpPr>
        <p:spPr>
          <a:xfrm>
            <a:off x="220070" y="2805091"/>
            <a:ext cx="6544287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Single muon trigger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Combine drift chamber  &amp; muon detector response 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i="0" u="sng" strike="noStrike" baseline="0" dirty="0">
                <a:solidFill>
                  <a:srgbClr val="000000"/>
                </a:solidFill>
              </a:rPr>
              <a:t>Single track</a:t>
            </a:r>
            <a:r>
              <a:rPr lang="en-US" sz="2000" b="1" u="sng" dirty="0">
                <a:solidFill>
                  <a:srgbClr val="000000"/>
                </a:solidFill>
              </a:rPr>
              <a:t> trigger</a:t>
            </a:r>
            <a:endParaRPr lang="en-US" sz="2000" b="1" i="0" u="sng" strike="noStrike" baseline="0" dirty="0">
              <a:solidFill>
                <a:srgbClr val="000000"/>
              </a:solidFill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</a:rPr>
              <a:t>U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se a neural-net based hardware trigger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rgbClr val="000000"/>
                </a:solidFill>
              </a:rPr>
              <a:t>S</a:t>
            </a:r>
            <a:r>
              <a:rPr lang="en-US" sz="2000" b="1" i="0" u="sng" strike="noStrike" baseline="0" dirty="0">
                <a:solidFill>
                  <a:srgbClr val="000000"/>
                </a:solidFill>
              </a:rPr>
              <a:t>ingle photon</a:t>
            </a:r>
            <a:r>
              <a:rPr lang="en-US" sz="2000" b="1" u="sng" dirty="0">
                <a:solidFill>
                  <a:srgbClr val="000000"/>
                </a:solidFill>
              </a:rPr>
              <a:t> trigger</a:t>
            </a:r>
            <a:endParaRPr lang="en-US" sz="2000" b="1" i="0" u="sng" strike="noStrike" baseline="0" dirty="0">
              <a:solidFill>
                <a:srgbClr val="000000"/>
              </a:solidFill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New, high efficiency for E(𝛾) &gt; 1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585FE-21EA-8F02-E7C4-BBCFED112123}"/>
              </a:ext>
            </a:extLst>
          </p:cNvPr>
          <p:cNvSpPr txBox="1"/>
          <p:nvPr/>
        </p:nvSpPr>
        <p:spPr>
          <a:xfrm>
            <a:off x="142951" y="751378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sz="2400" b="1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ark-sector Physics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4A044B-A715-6A65-D4AD-69C3280CB414}"/>
              </a:ext>
            </a:extLst>
          </p:cNvPr>
          <p:cNvSpPr txBox="1"/>
          <p:nvPr/>
        </p:nvSpPr>
        <p:spPr>
          <a:xfrm>
            <a:off x="400680" y="5163633"/>
            <a:ext cx="6668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1650"/>
            <a:r>
              <a:rPr lang="en-US" sz="1800" b="0" i="0" u="none" strike="noStrike" baseline="0" dirty="0">
                <a:latin typeface="Tahoma" panose="020B0604030504040204" pitchFamily="34" charset="0"/>
              </a:rPr>
              <a:t>NB: Single-photon trigger → dataset collected is world-unique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0" u="none" strike="noStrike" baseline="0" dirty="0">
                <a:latin typeface="Tahoma" panose="020B0604030504040204" pitchFamily="34" charset="0"/>
              </a:rPr>
              <a:t>Unavailable to Belle; B</a:t>
            </a:r>
            <a:r>
              <a:rPr lang="en-US" sz="1400" b="0" i="0" u="none" strike="noStrike" baseline="0" dirty="0">
                <a:latin typeface="Tahoma" panose="020B0604030504040204" pitchFamily="34" charset="0"/>
              </a:rPr>
              <a:t>A</a:t>
            </a:r>
            <a:r>
              <a:rPr lang="en-US" b="0" i="0" u="none" strike="noStrike" baseline="0" dirty="0">
                <a:latin typeface="Tahoma" panose="020B0604030504040204" pitchFamily="34" charset="0"/>
              </a:rPr>
              <a:t>B</a:t>
            </a:r>
            <a:r>
              <a:rPr lang="en-US" sz="1400" b="0" i="0" u="none" strike="noStrike" baseline="0" dirty="0">
                <a:latin typeface="Tahoma" panose="020B0604030504040204" pitchFamily="34" charset="0"/>
              </a:rPr>
              <a:t>AR </a:t>
            </a:r>
            <a:r>
              <a:rPr lang="en-US" b="0" i="0" u="none" strike="noStrike" baseline="0" dirty="0">
                <a:latin typeface="Tahoma" panose="020B0604030504040204" pitchFamily="34" charset="0"/>
              </a:rPr>
              <a:t>sample is ~10x smaller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A592C1-9C44-8518-019C-2F89CF798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7" r="-534"/>
          <a:stretch/>
        </p:blipFill>
        <p:spPr>
          <a:xfrm>
            <a:off x="8412296" y="751378"/>
            <a:ext cx="3331870" cy="182069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232DEA-DCE6-EB46-4D00-9AE9D9F8A7BB}"/>
              </a:ext>
            </a:extLst>
          </p:cNvPr>
          <p:cNvCxnSpPr>
            <a:cxnSpLocks/>
          </p:cNvCxnSpPr>
          <p:nvPr/>
        </p:nvCxnSpPr>
        <p:spPr>
          <a:xfrm flipV="1">
            <a:off x="5430343" y="4205394"/>
            <a:ext cx="2335772" cy="76748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52DB44-D126-D7D0-3C56-06635CD87490}"/>
              </a:ext>
            </a:extLst>
          </p:cNvPr>
          <p:cNvSpPr txBox="1"/>
          <p:nvPr/>
        </p:nvSpPr>
        <p:spPr>
          <a:xfrm flipH="1">
            <a:off x="233855" y="5799257"/>
            <a:ext cx="7676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Current discussion: strategy for </a:t>
            </a:r>
            <a:r>
              <a:rPr lang="en-US" sz="2200" dirty="0" err="1">
                <a:solidFill>
                  <a:srgbClr val="FF0000"/>
                </a:solidFill>
              </a:rPr>
              <a:t>prescales</a:t>
            </a:r>
            <a:r>
              <a:rPr lang="en-US" sz="2200" dirty="0">
                <a:solidFill>
                  <a:srgbClr val="FF0000"/>
                </a:solidFill>
              </a:rPr>
              <a:t>, and reducing L1 rate w/ increasing luminosity</a:t>
            </a:r>
          </a:p>
        </p:txBody>
      </p:sp>
    </p:spTree>
    <p:extLst>
      <p:ext uri="{BB962C8B-B14F-4D97-AF65-F5344CB8AC3E}">
        <p14:creationId xmlns:p14="http://schemas.microsoft.com/office/powerpoint/2010/main" val="18805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1151F-580F-270A-50AE-7EE269C4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159BE-EF61-E169-5416-B11F3C3C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20394-F6BF-3A0C-36AF-0F5E8922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16DE0-4A25-EACA-6328-4FFEE17B6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481" y="1208592"/>
            <a:ext cx="2963119" cy="220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9DB29-EF7E-848C-82FE-E915507B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1" y="1219158"/>
            <a:ext cx="1549387" cy="1386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09834-1717-6150-48CB-79ED7A647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84" y="3662604"/>
            <a:ext cx="5104436" cy="2588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591377-F8DB-2AFB-7AC0-2249D994B699}"/>
              </a:ext>
            </a:extLst>
          </p:cNvPr>
          <p:cNvSpPr txBox="1"/>
          <p:nvPr/>
        </p:nvSpPr>
        <p:spPr>
          <a:xfrm>
            <a:off x="2491419" y="1133564"/>
            <a:ext cx="5697083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3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Uncertainty on hadronic vacuum polarization dominates non-lattice prediction of </a:t>
            </a:r>
            <a:r>
              <a:rPr lang="en-US" sz="2300" b="0" i="1" u="none" strike="noStrike" baseline="0" dirty="0" err="1">
                <a:solidFill>
                  <a:srgbClr val="404040"/>
                </a:solidFill>
                <a:latin typeface="Calibri" panose="020F0502020204030204" pitchFamily="34" charset="0"/>
              </a:rPr>
              <a:t>a</a:t>
            </a:r>
            <a:r>
              <a:rPr lang="en-US" sz="2300" b="0" i="1" u="none" strike="noStrike" baseline="-25000" dirty="0" err="1">
                <a:solidFill>
                  <a:srgbClr val="404040"/>
                </a:solidFill>
                <a:latin typeface="Calibri" panose="020F0502020204030204" pitchFamily="34" charset="0"/>
              </a:rPr>
              <a:t>μ</a:t>
            </a:r>
            <a:r>
              <a:rPr lang="en-US" sz="2300" b="0" i="1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=(g−2)</a:t>
            </a:r>
            <a:r>
              <a:rPr lang="en-US" sz="2300" b="0" i="1" u="none" strike="noStrike" baseline="-25000" dirty="0">
                <a:solidFill>
                  <a:srgbClr val="404040"/>
                </a:solidFill>
                <a:latin typeface="Calibri" panose="020F0502020204030204" pitchFamily="34" charset="0"/>
              </a:rPr>
              <a:t>μ</a:t>
            </a:r>
            <a:r>
              <a:rPr lang="en-US" sz="2300" b="0" i="1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2300" b="0" i="1" u="none" strike="noStrike" baseline="0" dirty="0">
                <a:solidFill>
                  <a:srgbClr val="40404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3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82% of error 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A0003-F836-3054-06CE-36947F3D465A}"/>
              </a:ext>
            </a:extLst>
          </p:cNvPr>
          <p:cNvSpPr txBox="1"/>
          <p:nvPr/>
        </p:nvSpPr>
        <p:spPr>
          <a:xfrm>
            <a:off x="533400" y="2619132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8/5/2023 </a:t>
            </a:r>
          </a:p>
          <a:p>
            <a:r>
              <a:rPr lang="en-US" sz="9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PHYSICS GENERAL MEETING </a:t>
            </a:r>
          </a:p>
          <a:p>
            <a:r>
              <a:rPr lang="en-US" sz="10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21 </a:t>
            </a:r>
          </a:p>
          <a:p>
            <a:r>
              <a:rPr lang="en-US" sz="1800" b="0" i="0" u="none" strike="noStrike" baseline="0" dirty="0">
                <a:solidFill>
                  <a:srgbClr val="2997E2"/>
                </a:solidFill>
                <a:latin typeface="Calibri" panose="020F0502020204030204" pitchFamily="34" charset="0"/>
              </a:rPr>
              <a:t>PRD </a:t>
            </a:r>
            <a:r>
              <a:rPr lang="en-US" sz="1800" b="1" i="0" u="none" strike="noStrike" baseline="0" dirty="0">
                <a:solidFill>
                  <a:srgbClr val="2997E2"/>
                </a:solidFill>
                <a:latin typeface="Calibri" panose="020F0502020204030204" pitchFamily="34" charset="0"/>
              </a:rPr>
              <a:t>101</a:t>
            </a:r>
            <a:r>
              <a:rPr lang="en-US" sz="1800" b="0" i="0" u="none" strike="noStrike" baseline="0" dirty="0">
                <a:solidFill>
                  <a:srgbClr val="2997E2"/>
                </a:solidFill>
                <a:latin typeface="Calibri" panose="020F0502020204030204" pitchFamily="34" charset="0"/>
              </a:rPr>
              <a:t>, 014029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B94CEB-5497-73CE-EAF8-928B85D2D9AA}"/>
              </a:ext>
            </a:extLst>
          </p:cNvPr>
          <p:cNvSpPr txBox="1"/>
          <p:nvPr/>
        </p:nvSpPr>
        <p:spPr>
          <a:xfrm>
            <a:off x="2582687" y="235569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𝒆</a:t>
            </a:r>
            <a:r>
              <a:rPr lang="en-US" sz="2000" b="0" i="0" u="none" strike="noStrike" baseline="30000" dirty="0">
                <a:solidFill>
                  <a:srgbClr val="000DC0"/>
                </a:solidFill>
                <a:latin typeface="Cambria Math" panose="02040503050406030204" pitchFamily="18" charset="0"/>
              </a:rPr>
              <a:t>+</a:t>
            </a:r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𝒆</a:t>
            </a:r>
            <a:r>
              <a:rPr lang="en-US" sz="2000" b="0" i="0" u="none" strike="noStrike" baseline="30000" dirty="0">
                <a:solidFill>
                  <a:srgbClr val="000DC0"/>
                </a:solidFill>
                <a:latin typeface="Cambria Math" panose="02040503050406030204" pitchFamily="18" charset="0"/>
              </a:rPr>
              <a:t>−</a:t>
            </a:r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→𝝅</a:t>
            </a:r>
            <a:r>
              <a:rPr lang="en-US" sz="2000" b="0" i="0" u="none" strike="noStrike" baseline="30000" dirty="0">
                <a:solidFill>
                  <a:srgbClr val="000DC0"/>
                </a:solidFill>
                <a:latin typeface="Cambria Math" panose="02040503050406030204" pitchFamily="18" charset="0"/>
              </a:rPr>
              <a:t>+</a:t>
            </a:r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𝝅</a:t>
            </a:r>
            <a:r>
              <a:rPr lang="en-US" sz="2000" b="0" i="0" u="none" strike="noStrike" baseline="30000" dirty="0">
                <a:solidFill>
                  <a:srgbClr val="000DC0"/>
                </a:solidFill>
                <a:latin typeface="Cambria Math" panose="02040503050406030204" pitchFamily="18" charset="0"/>
              </a:rPr>
              <a:t>−</a:t>
            </a:r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𝝅</a:t>
            </a:r>
            <a:r>
              <a:rPr lang="en-US" sz="2000" b="0" i="0" u="none" strike="noStrike" baseline="30000" dirty="0">
                <a:solidFill>
                  <a:srgbClr val="000DC0"/>
                </a:solidFill>
                <a:latin typeface="Cambria Math" panose="02040503050406030204" pitchFamily="18" charset="0"/>
              </a:rPr>
              <a:t>𝟎</a:t>
            </a:r>
            <a:r>
              <a:rPr lang="en-US" sz="2000" b="0" i="0" u="none" strike="noStrike" baseline="0" dirty="0">
                <a:solidFill>
                  <a:srgbClr val="000DC0"/>
                </a:solidFill>
                <a:latin typeface="Cambria Math" panose="02040503050406030204" pitchFamily="18" charset="0"/>
              </a:rPr>
              <a:t>𝜸 </a:t>
            </a:r>
            <a:r>
              <a:rPr lang="en-US" sz="2000" b="1" i="0" u="none" strike="noStrike" baseline="0" dirty="0">
                <a:solidFill>
                  <a:srgbClr val="000DC0"/>
                </a:solidFill>
                <a:latin typeface="Calibri" panose="020F0502020204030204" pitchFamily="34" charset="0"/>
              </a:rPr>
              <a:t>2</a:t>
            </a:r>
            <a:r>
              <a:rPr lang="en-US" sz="2000" b="1" i="0" u="none" strike="noStrike" baseline="30000" dirty="0">
                <a:solidFill>
                  <a:srgbClr val="000DC0"/>
                </a:solidFill>
                <a:latin typeface="Calibri" panose="020F0502020204030204" pitchFamily="34" charset="0"/>
              </a:rPr>
              <a:t>nd</a:t>
            </a:r>
            <a:r>
              <a:rPr lang="en-US" sz="2000" b="1" i="0" u="none" strike="noStrike" baseline="0" dirty="0">
                <a:solidFill>
                  <a:srgbClr val="000DC0"/>
                </a:solidFill>
                <a:latin typeface="Calibri" panose="020F0502020204030204" pitchFamily="34" charset="0"/>
              </a:rPr>
              <a:t> largest contribution to HVP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1D240-C11C-DC4F-EDC2-DB0445C7D1A6}"/>
              </a:ext>
            </a:extLst>
          </p:cNvPr>
          <p:cNvSpPr txBox="1"/>
          <p:nvPr/>
        </p:nvSpPr>
        <p:spPr>
          <a:xfrm>
            <a:off x="8446396" y="486602"/>
            <a:ext cx="4035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uki Sue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Toru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Iijima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and Boris Shwartz</a:t>
            </a:r>
          </a:p>
          <a:p>
            <a:r>
              <a:rPr lang="en-US" sz="1600" b="0" i="0" u="none" strike="noStrike" baseline="0" dirty="0">
                <a:solidFill>
                  <a:srgbClr val="2997E2"/>
                </a:solidFill>
                <a:latin typeface="Calibri" panose="020F0502020204030204" pitchFamily="34" charset="0"/>
              </a:rPr>
              <a:t>BELLE2-NOTE-PH-2022-038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C55E08-5E1C-BA21-9538-0E783DEF101B}"/>
              </a:ext>
            </a:extLst>
          </p:cNvPr>
          <p:cNvSpPr txBox="1"/>
          <p:nvPr/>
        </p:nvSpPr>
        <p:spPr>
          <a:xfrm>
            <a:off x="0" y="-22737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404040"/>
                </a:solidFill>
                <a:latin typeface="Cambria Math" panose="02040503050406030204" pitchFamily="18" charset="0"/>
              </a:rPr>
              <a:t>           </a:t>
            </a:r>
            <a:r>
              <a:rPr lang="en-US" sz="2800" b="1" i="0" u="none" strike="noStrike" baseline="0" dirty="0">
                <a:solidFill>
                  <a:srgbClr val="404040"/>
                </a:solidFill>
                <a:latin typeface="Cambria Math" panose="02040503050406030204" pitchFamily="18" charset="0"/>
              </a:rPr>
              <a:t>Measurements of 𝑒+𝑒−→𝜋+𝜋−𝜋</a:t>
            </a:r>
            <a:r>
              <a:rPr lang="en-US" sz="2800" b="1" i="0" u="none" strike="noStrike" baseline="30000" dirty="0">
                <a:solidFill>
                  <a:srgbClr val="404040"/>
                </a:solidFill>
                <a:latin typeface="Cambria Math" panose="02040503050406030204" pitchFamily="18" charset="0"/>
              </a:rPr>
              <a:t>0</a:t>
            </a:r>
            <a:r>
              <a:rPr lang="en-US" sz="2800" b="1" i="0" u="none" strike="noStrike" baseline="0" dirty="0">
                <a:solidFill>
                  <a:srgbClr val="404040"/>
                </a:solidFill>
                <a:latin typeface="Cambria Math" panose="02040503050406030204" pitchFamily="18" charset="0"/>
              </a:rPr>
              <a:t>𝛾 to constrain theoretical g-2  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6C4B4A-11FE-211D-9380-AD9985DAB8D8}"/>
              </a:ext>
            </a:extLst>
          </p:cNvPr>
          <p:cNvSpPr txBox="1"/>
          <p:nvPr/>
        </p:nvSpPr>
        <p:spPr>
          <a:xfrm>
            <a:off x="227172" y="528265"/>
            <a:ext cx="8063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Connection to low multiplicity/DM group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Ongoing Measurements  re: vacuum hadronization correction to g-2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C4C8D4-1A8E-8696-6FF0-A94B6FEED888}"/>
              </a:ext>
            </a:extLst>
          </p:cNvPr>
          <p:cNvGrpSpPr/>
          <p:nvPr/>
        </p:nvGrpSpPr>
        <p:grpSpPr>
          <a:xfrm>
            <a:off x="227172" y="3282692"/>
            <a:ext cx="6765512" cy="3150777"/>
            <a:chOff x="227172" y="3226520"/>
            <a:chExt cx="6765512" cy="31507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7541E-2BAA-1534-7CED-D75D673E2201}"/>
                </a:ext>
              </a:extLst>
            </p:cNvPr>
            <p:cNvSpPr txBox="1"/>
            <p:nvPr/>
          </p:nvSpPr>
          <p:spPr>
            <a:xfrm>
              <a:off x="227172" y="3226520"/>
              <a:ext cx="66843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dirty="0"/>
                <a:t>Use “radiative return” method for new precise measurements at Belle II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92CAB1-7011-CD63-D6BE-2ADA61586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196" y="4484836"/>
              <a:ext cx="2725838" cy="18924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7A8FE6-5124-DED2-3D54-796884E0DFB4}"/>
                </a:ext>
              </a:extLst>
            </p:cNvPr>
            <p:cNvSpPr txBox="1"/>
            <p:nvPr/>
          </p:nvSpPr>
          <p:spPr>
            <a:xfrm>
              <a:off x="2700161" y="4091918"/>
              <a:ext cx="429252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200" dirty="0"/>
                <a:t>Scan the energy of hadronic system at fixed energy using ISR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2200" dirty="0"/>
                <a:t> Access to the entire hadronic mass range with single dataset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2200" dirty="0"/>
                <a:t>Boosted final hadrons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9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2521148" y="2598003"/>
            <a:ext cx="8330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Ongoing Analyses &amp; Prospects</a:t>
            </a:r>
          </a:p>
        </p:txBody>
      </p:sp>
    </p:spTree>
    <p:extLst>
      <p:ext uri="{BB962C8B-B14F-4D97-AF65-F5344CB8AC3E}">
        <p14:creationId xmlns:p14="http://schemas.microsoft.com/office/powerpoint/2010/main" val="3162585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A4AB6D-8EC4-0651-9447-9F0DD504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3E2B0-C191-F42C-3C96-3292813A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D60E7-C666-163B-F2DE-DD3CCA2B86F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404040"/>
                </a:solidFill>
                <a:latin typeface="Comic Sans MS" panose="030F0702030302020204" pitchFamily="66" charset="0"/>
              </a:rPr>
              <a:t>          </a:t>
            </a:r>
            <a:r>
              <a:rPr lang="en-US" sz="2800" dirty="0">
                <a:solidFill>
                  <a:srgbClr val="404040"/>
                </a:solidFill>
                <a:latin typeface="Comic Sans MS" panose="030F0702030302020204" pitchFamily="66" charset="0"/>
              </a:rPr>
              <a:t>         </a:t>
            </a:r>
            <a:r>
              <a:rPr lang="en-US" sz="2800" b="0" i="0" u="none" strike="noStrike" baseline="0" dirty="0">
                <a:solidFill>
                  <a:srgbClr val="404040"/>
                </a:solidFill>
                <a:latin typeface="Comic Sans MS" panose="030F0702030302020204" pitchFamily="66" charset="0"/>
              </a:rPr>
              <a:t>Invisible Dark Photon search @ Belle II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83975-1563-2AC9-F1C5-14E427422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445" y="614328"/>
            <a:ext cx="3333509" cy="2280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DF7C7-4E5C-F220-04AF-191A0D93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52" y="3441158"/>
            <a:ext cx="4498848" cy="306567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9608AFD-959E-4FC8-E332-034C5045458D}"/>
              </a:ext>
            </a:extLst>
          </p:cNvPr>
          <p:cNvSpPr/>
          <p:nvPr/>
        </p:nvSpPr>
        <p:spPr>
          <a:xfrm>
            <a:off x="468447" y="1709190"/>
            <a:ext cx="7182536" cy="649996"/>
          </a:xfrm>
          <a:prstGeom prst="wedgeEllipseCallout">
            <a:avLst>
              <a:gd name="adj1" fmla="val -57766"/>
              <a:gd name="adj2" fmla="val -8232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D90D8-8A94-062B-602A-F0695E7A7B7D}"/>
              </a:ext>
            </a:extLst>
          </p:cNvPr>
          <p:cNvSpPr txBox="1"/>
          <p:nvPr/>
        </p:nvSpPr>
        <p:spPr>
          <a:xfrm>
            <a:off x="1477179" y="1714126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BPAC Report Feb 2320: This will be a very important analysis for which the Belle II has unique capabilities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4F866-DC71-571C-10AC-21624AB4B7D3}"/>
              </a:ext>
            </a:extLst>
          </p:cNvPr>
          <p:cNvSpPr txBox="1"/>
          <p:nvPr/>
        </p:nvSpPr>
        <p:spPr>
          <a:xfrm>
            <a:off x="286439" y="559243"/>
            <a:ext cx="7546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Of fundamental importance is </a:t>
            </a:r>
            <a:r>
              <a:rPr lang="en-US" sz="2000" dirty="0"/>
              <a:t>the s</a:t>
            </a:r>
            <a:r>
              <a:rPr lang="en-US" sz="2000" b="0" i="0" u="none" strike="noStrike" baseline="0" dirty="0"/>
              <a:t>implest case: on-shell production of a dark photon A′ via initial-state radiation. Will decay to dark matter if kinematically allowed. </a:t>
            </a:r>
            <a:r>
              <a:rPr lang="en-US" sz="2000" b="0" i="0" u="sng" strike="noStrike" baseline="0" dirty="0">
                <a:solidFill>
                  <a:srgbClr val="FF0000"/>
                </a:solidFill>
              </a:rPr>
              <a:t>“Single photon” analysis</a:t>
            </a:r>
            <a:r>
              <a:rPr lang="en-US" sz="2000" b="0" i="0" u="none" strike="noStrike" baseline="0" dirty="0">
                <a:solidFill>
                  <a:srgbClr val="FF0000"/>
                </a:solidFill>
              </a:rPr>
              <a:t>.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3A247-B9C2-D293-09A3-1CB7650DBFCF}"/>
              </a:ext>
            </a:extLst>
          </p:cNvPr>
          <p:cNvSpPr txBox="1"/>
          <p:nvPr/>
        </p:nvSpPr>
        <p:spPr>
          <a:xfrm>
            <a:off x="301329" y="2445817"/>
            <a:ext cx="691196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Signature: </a:t>
            </a:r>
            <a:r>
              <a:rPr lang="en-US" sz="2000" dirty="0">
                <a:latin typeface="Calibri Light" panose="020F0302020204030204" pitchFamily="34" charset="0"/>
              </a:rPr>
              <a:t>o</a:t>
            </a: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nly one mono-chromatic high-E photon </a:t>
            </a:r>
            <a:r>
              <a:rPr lang="en-US" sz="2000" b="0" i="0" u="none" strike="noStrike" baseline="0" dirty="0">
                <a:latin typeface="Cambria Math" panose="02040503050406030204" pitchFamily="18" charset="0"/>
              </a:rPr>
              <a:t>𝜸</a:t>
            </a:r>
            <a:r>
              <a:rPr lang="en-US" sz="2000" b="0" i="0" u="none" strike="noStrike" baseline="-25000" dirty="0">
                <a:latin typeface="Cambria Math" panose="02040503050406030204" pitchFamily="18" charset="0"/>
              </a:rPr>
              <a:t>𝑰𝑺𝑹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If DM kinematically accessible expect </a:t>
            </a:r>
            <a:r>
              <a:rPr lang="en-US" sz="2000" b="0" i="0" u="none" strike="noStrike" baseline="0" dirty="0">
                <a:latin typeface="Cambria Math" panose="02040503050406030204" pitchFamily="18" charset="0"/>
              </a:rPr>
              <a:t>𝐵𝑅 𝐴</a:t>
            </a:r>
            <a:r>
              <a:rPr lang="en-US" sz="2000" b="0" i="0" u="none" strike="noStrike" baseline="30000" dirty="0">
                <a:latin typeface="Cambria Math" panose="02040503050406030204" pitchFamily="18" charset="0"/>
              </a:rPr>
              <a:t>′</a:t>
            </a:r>
            <a:r>
              <a:rPr lang="en-US" sz="2000" b="0" i="0" u="none" strike="noStrike" baseline="0" dirty="0">
                <a:latin typeface="Cambria Math" panose="02040503050406030204" pitchFamily="18" charset="0"/>
              </a:rPr>
              <a:t> → 𝜒𝜒  = 1</a:t>
            </a:r>
            <a:endParaRPr lang="en-US" sz="2000" b="0" i="0" u="none" strike="noStrike" baseline="-25000" dirty="0">
              <a:latin typeface="Cambria Math" panose="020405030504060302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0" u="none" strike="noStrike" baseline="0" dirty="0">
                <a:latin typeface="Calibri Light" panose="020F0302020204030204" pitchFamily="34" charset="0"/>
              </a:rPr>
              <a:t>Requires single photon trigger; “bump” in the photon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29BE7-5F5E-1855-109B-2CDA04ED8A7B}"/>
              </a:ext>
            </a:extLst>
          </p:cNvPr>
          <p:cNvSpPr txBox="1"/>
          <p:nvPr/>
        </p:nvSpPr>
        <p:spPr>
          <a:xfrm>
            <a:off x="301329" y="3439392"/>
            <a:ext cx="616393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FF0000"/>
                </a:solidFill>
              </a:rPr>
              <a:t>Challenge is to reduce/quantify backgrounds</a:t>
            </a:r>
            <a:r>
              <a:rPr lang="en-US" sz="2000" b="0" i="0" u="none" strike="noStrike" baseline="0" dirty="0"/>
              <a:t>: 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i="1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i="1" baseline="30000" dirty="0" err="1">
                <a:solidFill>
                  <a:srgbClr val="727272"/>
                </a:solidFill>
                <a:latin typeface="AAAAA L+ STIX General"/>
              </a:rPr>
              <a:t>+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baseline="30000" dirty="0">
                <a:solidFill>
                  <a:srgbClr val="727272"/>
                </a:solidFill>
                <a:latin typeface="AAAAA O+ STIX General"/>
              </a:rPr>
              <a:t>-</a:t>
            </a:r>
            <a:r>
              <a:rPr lang="en-US" b="0" i="0" u="none" strike="noStrike" baseline="0" dirty="0">
                <a:solidFill>
                  <a:srgbClr val="727272"/>
                </a:solidFill>
                <a:latin typeface="AAAAA O+ STIX General"/>
              </a:rPr>
              <a:t> → </a:t>
            </a:r>
            <a:r>
              <a:rPr lang="en-US" i="1" dirty="0">
                <a:solidFill>
                  <a:srgbClr val="727272"/>
                </a:solidFill>
                <a:latin typeface="AAAAA M+ STIX General"/>
                <a:cs typeface="Calibri" panose="020F0502020204030204" pitchFamily="34" charset="0"/>
              </a:rPr>
              <a:t>γ</a:t>
            </a:r>
            <a:r>
              <a:rPr lang="el-GR" i="1" dirty="0">
                <a:solidFill>
                  <a:srgbClr val="7272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b="0" i="1" u="none" strike="noStrike" baseline="0" dirty="0">
                <a:solidFill>
                  <a:srgbClr val="9E5A2F"/>
                </a:solidFill>
                <a:latin typeface="AAAAA M+ STIX General"/>
              </a:rPr>
              <a:t>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1" u="none" strike="noStrike" baseline="0" dirty="0">
                <a:solidFill>
                  <a:srgbClr val="9E5A2F"/>
                </a:solidFill>
                <a:latin typeface="AAAAA M+ STIX General"/>
              </a:rPr>
              <a:t> 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 err="1">
                <a:solidFill>
                  <a:srgbClr val="727272"/>
                </a:solidFill>
                <a:latin typeface="AAAAA N+ STIX General"/>
              </a:rPr>
              <a:t>+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>
                <a:solidFill>
                  <a:srgbClr val="727272"/>
                </a:solidFill>
                <a:latin typeface="AAAAA O+ STIX General"/>
              </a:rPr>
              <a:t>−</a:t>
            </a:r>
            <a:r>
              <a:rPr lang="en-US" b="0" i="0" u="none" strike="noStrike" baseline="0" dirty="0">
                <a:solidFill>
                  <a:srgbClr val="727272"/>
                </a:solidFill>
                <a:latin typeface="AAAAA O+ STIX General"/>
              </a:rPr>
              <a:t> → 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M+ STIX General"/>
              </a:rPr>
              <a:t>γ</a:t>
            </a:r>
            <a:r>
              <a:rPr lang="en-US" b="0" i="1" u="none" strike="noStrike" baseline="0" dirty="0" err="1">
                <a:solidFill>
                  <a:srgbClr val="9E5A2F"/>
                </a:solidFill>
                <a:latin typeface="AAAAA M+ STIX General"/>
              </a:rPr>
              <a:t>γγ</a:t>
            </a:r>
            <a:r>
              <a:rPr lang="en-US" b="0" i="1" u="none" strike="noStrike" baseline="0" dirty="0">
                <a:solidFill>
                  <a:srgbClr val="9E5A2F"/>
                </a:solidFill>
                <a:latin typeface="AAAAA M+ STIX General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1" u="none" strike="noStrike" baseline="0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 err="1">
                <a:solidFill>
                  <a:srgbClr val="727272"/>
                </a:solidFill>
                <a:latin typeface="AAAAA N+ STIX General"/>
              </a:rPr>
              <a:t>+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>
                <a:solidFill>
                  <a:srgbClr val="727272"/>
                </a:solidFill>
                <a:latin typeface="AAAAA O+ STIX General"/>
              </a:rPr>
              <a:t>−</a:t>
            </a:r>
            <a:r>
              <a:rPr lang="en-US" b="0" i="0" u="none" strike="noStrike" baseline="0" dirty="0">
                <a:solidFill>
                  <a:srgbClr val="727272"/>
                </a:solidFill>
                <a:latin typeface="AAAAA O+ STIX General"/>
              </a:rPr>
              <a:t> → </a:t>
            </a:r>
            <a:r>
              <a:rPr lang="en-US" b="0" i="1" u="none" strike="noStrike" baseline="0" dirty="0" err="1">
                <a:solidFill>
                  <a:srgbClr val="727272"/>
                </a:solidFill>
                <a:latin typeface="AAAAA M+ STIX General"/>
              </a:rPr>
              <a:t>γ</a:t>
            </a:r>
            <a:r>
              <a:rPr lang="en-US" b="0" i="1" u="none" strike="noStrike" baseline="0" dirty="0" err="1">
                <a:solidFill>
                  <a:srgbClr val="9E5A2F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 err="1">
                <a:solidFill>
                  <a:srgbClr val="9E5A2F"/>
                </a:solidFill>
                <a:latin typeface="AAAAA N+ STIX General"/>
              </a:rPr>
              <a:t>+</a:t>
            </a:r>
            <a:r>
              <a:rPr lang="en-US" b="0" i="1" u="none" strike="noStrike" baseline="0" dirty="0" err="1">
                <a:solidFill>
                  <a:srgbClr val="9E5A2F"/>
                </a:solidFill>
                <a:latin typeface="AAAAA L+ STIX General"/>
              </a:rPr>
              <a:t>e</a:t>
            </a:r>
            <a:r>
              <a:rPr lang="en-US" b="0" i="0" u="none" strike="noStrike" baseline="30000" dirty="0">
                <a:solidFill>
                  <a:srgbClr val="9E5A2F"/>
                </a:solidFill>
                <a:latin typeface="AAAAA O+ STIX General"/>
              </a:rPr>
              <a:t>−</a:t>
            </a:r>
            <a:endParaRPr lang="en-US" sz="2000" baseline="30000" dirty="0">
              <a:solidFill>
                <a:srgbClr val="9E5A2F"/>
              </a:solidFill>
              <a:latin typeface="AAAAA O+ STIX General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cosmic rays 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single beam (non-luminosity) 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C6CCCE-5AA5-7A72-8225-EEC1517D6946}"/>
              </a:ext>
            </a:extLst>
          </p:cNvPr>
          <p:cNvSpPr txBox="1"/>
          <p:nvPr/>
        </p:nvSpPr>
        <p:spPr>
          <a:xfrm>
            <a:off x="7693152" y="3059768"/>
            <a:ext cx="4326250" cy="378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AAAAB+HelveticaNeue-Light"/>
              </a:rPr>
              <a:t>Belle II Snowmass white paper 2207.06307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450CDD-8B3D-DCAA-9188-8FA07E66BE4B}"/>
              </a:ext>
            </a:extLst>
          </p:cNvPr>
          <p:cNvSpPr txBox="1"/>
          <p:nvPr/>
        </p:nvSpPr>
        <p:spPr>
          <a:xfrm>
            <a:off x="3185566" y="3974055"/>
            <a:ext cx="2845105" cy="64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9E5A2F"/>
                </a:solidFill>
                <a:latin typeface="AAAAAB+HelveticaNeue-Light"/>
              </a:rPr>
              <a:t>all but one </a:t>
            </a:r>
            <a:r>
              <a:rPr lang="en-US" sz="1800" b="0" i="0" u="none" strike="noStrike" baseline="0" dirty="0">
                <a:solidFill>
                  <a:srgbClr val="9E5A2F"/>
                </a:solidFill>
                <a:latin typeface="AAAAAG+HelveticaNeue-Light"/>
              </a:rPr>
              <a:t>γ </a:t>
            </a:r>
            <a:r>
              <a:rPr lang="en-US" sz="1800" b="0" i="0" u="none" strike="noStrike" baseline="0" dirty="0">
                <a:solidFill>
                  <a:srgbClr val="9E5A2F"/>
                </a:solidFill>
                <a:latin typeface="AAAAAB+HelveticaNeue-Light"/>
              </a:rPr>
              <a:t>out of acceptance or missed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741C8-2756-8843-AEAF-BB4C4F50CACE}"/>
              </a:ext>
            </a:extLst>
          </p:cNvPr>
          <p:cNvSpPr txBox="1"/>
          <p:nvPr/>
        </p:nvSpPr>
        <p:spPr>
          <a:xfrm>
            <a:off x="-242343" y="5257562"/>
            <a:ext cx="71825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Current Issues (working through solutions delay </a:t>
            </a:r>
            <a:r>
              <a:rPr lang="en-US" sz="2000" dirty="0" err="1"/>
              <a:t>publ</a:t>
            </a:r>
            <a:r>
              <a:rPr lang="en-US" sz="2000" dirty="0"/>
              <a:t> ~ 1 year)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simulation  too optimistic (photon detection inefficiency)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unexpected cosmic and beam backgrounds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ECL clustering software bug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8FA72DC-3991-A21D-8CF9-F7AE18147BB3}"/>
              </a:ext>
            </a:extLst>
          </p:cNvPr>
          <p:cNvSpPr/>
          <p:nvPr/>
        </p:nvSpPr>
        <p:spPr>
          <a:xfrm>
            <a:off x="6883685" y="5486400"/>
            <a:ext cx="113016" cy="85949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05445-7985-688D-6C18-B29751504BCA}"/>
              </a:ext>
            </a:extLst>
          </p:cNvPr>
          <p:cNvSpPr txBox="1"/>
          <p:nvPr/>
        </p:nvSpPr>
        <p:spPr>
          <a:xfrm>
            <a:off x="7112958" y="5685314"/>
            <a:ext cx="46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6914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6307E8-1D79-EC13-CB22-1AF9F3FA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133AB3-9F1C-3332-C55C-E8A19636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6656E-F933-0D62-E726-09C52BA37384}"/>
              </a:ext>
            </a:extLst>
          </p:cNvPr>
          <p:cNvSpPr txBox="1"/>
          <p:nvPr/>
        </p:nvSpPr>
        <p:spPr>
          <a:xfrm>
            <a:off x="15240" y="0"/>
            <a:ext cx="1215590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Many searches are possible at Belle II and in pipeline w/ more 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C96B7D-6C1B-86C6-8DC4-BCF28F4D9E24}"/>
              </a:ext>
            </a:extLst>
          </p:cNvPr>
          <p:cNvGrpSpPr/>
          <p:nvPr/>
        </p:nvGrpSpPr>
        <p:grpSpPr>
          <a:xfrm>
            <a:off x="1286367" y="642504"/>
            <a:ext cx="9838481" cy="5746962"/>
            <a:chOff x="1286367" y="642504"/>
            <a:chExt cx="9838481" cy="57469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985269-8CC1-0068-4789-35101EBFF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83" b="-444"/>
            <a:stretch/>
          </p:blipFill>
          <p:spPr>
            <a:xfrm>
              <a:off x="1286367" y="642504"/>
              <a:ext cx="9838481" cy="574696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55E222-C6E6-E886-EB96-6695708DDC8B}"/>
                </a:ext>
              </a:extLst>
            </p:cNvPr>
            <p:cNvSpPr/>
            <p:nvPr/>
          </p:nvSpPr>
          <p:spPr>
            <a:xfrm>
              <a:off x="10905633" y="5911946"/>
              <a:ext cx="203200" cy="32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53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00BCCC-4165-5F8D-2F64-545888CB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9" y="10105"/>
            <a:ext cx="11934825" cy="59531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0668C-0328-B1B9-FB17-65BD52D8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W. W. Jacobs -- Dark Sector,  Belle II Summer Workshop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058DFD-27E9-6783-E4CE-38869FA1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7/28/23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EEFEFF1-5CF4-36FE-09DA-9C148425727B}"/>
              </a:ext>
            </a:extLst>
          </p:cNvPr>
          <p:cNvSpPr/>
          <p:nvPr/>
        </p:nvSpPr>
        <p:spPr>
          <a:xfrm>
            <a:off x="180056" y="470872"/>
            <a:ext cx="10937048" cy="3150824"/>
          </a:xfrm>
          <a:prstGeom prst="wedgeEllipseCallout">
            <a:avLst>
              <a:gd name="adj1" fmla="val 59843"/>
              <a:gd name="adj2" fmla="val -6321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C86AF-DBDF-C834-956C-F6F143D17EB9}"/>
              </a:ext>
            </a:extLst>
          </p:cNvPr>
          <p:cNvSpPr txBox="1"/>
          <p:nvPr/>
        </p:nvSpPr>
        <p:spPr>
          <a:xfrm>
            <a:off x="1948150" y="5987018"/>
            <a:ext cx="7801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*https://confluence.desy.de/pages/viewpage.action?pageId=107058843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CECAF-3C96-2E06-0412-5651BF692627}"/>
              </a:ext>
            </a:extLst>
          </p:cNvPr>
          <p:cNvSpPr txBox="1"/>
          <p:nvPr/>
        </p:nvSpPr>
        <p:spPr>
          <a:xfrm>
            <a:off x="5849039" y="4607797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7165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A45FD-D8D4-C5CD-EA30-2C61FDF8C17D}"/>
              </a:ext>
            </a:extLst>
          </p:cNvPr>
          <p:cNvSpPr txBox="1"/>
          <p:nvPr/>
        </p:nvSpPr>
        <p:spPr>
          <a:xfrm>
            <a:off x="691308" y="4248544"/>
            <a:ext cx="1029009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Dark Sector Physics at High-Intensity Experiments (RF6 Snowmass Topical Group) – arXiv:2209.04671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Snowmass White Paper: Belle II physics reach and plans: https://arxiv.org/abs/2207.06307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Belle II Executive Summaryhttps://arxiv.org/pdf/2203.10203.pdf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Physics reach of a long-lived particle detector at Belle II </a:t>
            </a:r>
            <a:r>
              <a:rPr lang="en-US" sz="2000" dirty="0">
                <a:hlinkClick r:id="rId2"/>
              </a:rPr>
              <a:t>https://arxiv.org/pdf/2105.12962.pdf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Snowmass page https://snowmass21.org/submissions/rf?s[]=belle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935CA-FD3F-A2EA-5270-3E25634A6B5B}"/>
              </a:ext>
            </a:extLst>
          </p:cNvPr>
          <p:cNvSpPr txBox="1"/>
          <p:nvPr/>
        </p:nvSpPr>
        <p:spPr>
          <a:xfrm>
            <a:off x="691308" y="3806432"/>
            <a:ext cx="533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links</a:t>
            </a:r>
            <a:r>
              <a:rPr lang="en-US" dirty="0"/>
              <a:t>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8B0BA3-947B-37F5-F056-B5BAC662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A44063-B132-DBB1-9E56-5AAF4C4B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2AFD4-E6C2-934C-C426-E95C8959E3AE}"/>
              </a:ext>
            </a:extLst>
          </p:cNvPr>
          <p:cNvSpPr txBox="1"/>
          <p:nvPr/>
        </p:nvSpPr>
        <p:spPr>
          <a:xfrm>
            <a:off x="11018" y="22034"/>
            <a:ext cx="1228013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0" i="0" u="none" strike="noStrike" baseline="0" dirty="0">
                <a:latin typeface="Comic Sans MS" panose="030F0702030302020204" pitchFamily="66" charset="0"/>
              </a:rPr>
              <a:t>     </a:t>
            </a:r>
            <a:r>
              <a:rPr lang="de-DE" sz="3200" dirty="0">
                <a:latin typeface="Comic Sans MS" panose="030F0702030302020204" pitchFamily="66" charset="0"/>
              </a:rPr>
              <a:t>     </a:t>
            </a:r>
            <a:r>
              <a:rPr lang="de-DE" sz="2800" dirty="0">
                <a:latin typeface="Comic Sans MS" panose="030F0702030302020204" pitchFamily="66" charset="0"/>
              </a:rPr>
              <a:t>Summary and Projections for Belle II Dark Sector 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5960B-DCD6-5FAF-819F-16094B7EA9C2}"/>
              </a:ext>
            </a:extLst>
          </p:cNvPr>
          <p:cNvSpPr txBox="1"/>
          <p:nvPr/>
        </p:nvSpPr>
        <p:spPr>
          <a:xfrm>
            <a:off x="666131" y="927766"/>
            <a:ext cx="115258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Dark Sector Physics at Belle II is happening/active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 Several </a:t>
            </a:r>
            <a:r>
              <a:rPr lang="en-US" sz="2200" dirty="0">
                <a:solidFill>
                  <a:srgbClr val="FF0000"/>
                </a:solidFill>
              </a:rPr>
              <a:t>early important results published </a:t>
            </a:r>
            <a:r>
              <a:rPr lang="en-US" sz="2200" dirty="0"/>
              <a:t>using just initial data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Many possibilities </a:t>
            </a:r>
            <a:r>
              <a:rPr lang="en-US" sz="2200" dirty="0"/>
              <a:t>for DM and mediator searches in the Dark Sector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Much more to come! </a:t>
            </a:r>
            <a:r>
              <a:rPr lang="en-US" sz="2200" b="1" u="sng" dirty="0">
                <a:solidFill>
                  <a:srgbClr val="FF0000"/>
                </a:solidFill>
              </a:rPr>
              <a:t>Expect significant progress with obtainable data sets in the next years</a:t>
            </a:r>
            <a:r>
              <a:rPr lang="en-US" sz="2200" b="1" dirty="0">
                <a:solidFill>
                  <a:srgbClr val="FF0000"/>
                </a:solidFill>
              </a:rPr>
              <a:t>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EC77B-11A4-C775-E030-2F4274C428A6}"/>
              </a:ext>
            </a:extLst>
          </p:cNvPr>
          <p:cNvSpPr txBox="1"/>
          <p:nvPr/>
        </p:nvSpPr>
        <p:spPr>
          <a:xfrm>
            <a:off x="4047571" y="2973979"/>
            <a:ext cx="387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51980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097" y="3163613"/>
            <a:ext cx="434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BACKUP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29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CAF02-74D8-2FA1-6C32-426582BD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742B8-2E61-35D7-7765-34D9A05C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0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0E1F34-2057-3643-C68E-A3F852C1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W. W. Jacobs -- Dark Sector,  Belle II Summer Workshop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BE37B-DE0E-AFC0-A8D5-BE8B8F8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97254-69FE-62B1-291E-0C3EF4EB1114}"/>
              </a:ext>
            </a:extLst>
          </p:cNvPr>
          <p:cNvSpPr txBox="1"/>
          <p:nvPr/>
        </p:nvSpPr>
        <p:spPr>
          <a:xfrm>
            <a:off x="-84221" y="21859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       Dark Matter Puzzle: Astrophysical Evidence and Other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673F60-E184-DEB3-8470-D23E324D3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225756"/>
            <a:ext cx="240410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2CB47-ABC5-6ABF-AB2F-5D4CE025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18" y="799824"/>
            <a:ext cx="3221235" cy="1464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C06C6A-51B8-C5CD-09FA-A1F869C9BEB4}"/>
              </a:ext>
            </a:extLst>
          </p:cNvPr>
          <p:cNvSpPr txBox="1"/>
          <p:nvPr/>
        </p:nvSpPr>
        <p:spPr>
          <a:xfrm>
            <a:off x="3329526" y="4498500"/>
            <a:ext cx="3167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sz="2000" b="0" i="0" u="none" strike="noStrike" baseline="0" dirty="0">
                <a:latin typeface="+mj-lt"/>
              </a:rPr>
              <a:t>We know the DM density in the Universe</a:t>
            </a:r>
          </a:p>
          <a:p>
            <a:r>
              <a:rPr lang="en-US" sz="2000" dirty="0">
                <a:latin typeface="+mj-lt"/>
              </a:rPr>
              <a:t>Ω</a:t>
            </a:r>
            <a:r>
              <a:rPr lang="en-US" sz="2000" b="0" i="0" u="none" strike="noStrike" baseline="0" dirty="0">
                <a:latin typeface="+mj-lt"/>
              </a:rPr>
              <a:t>h</a:t>
            </a:r>
            <a:r>
              <a:rPr lang="en-US" sz="2000" b="0" i="0" u="none" strike="noStrike" baseline="30000" dirty="0">
                <a:latin typeface="+mj-lt"/>
              </a:rPr>
              <a:t>2</a:t>
            </a:r>
            <a:r>
              <a:rPr lang="en-US" sz="2000" b="0" i="0" u="none" strike="noStrike" baseline="0" dirty="0">
                <a:latin typeface="+mj-lt"/>
              </a:rPr>
              <a:t> = 0.1188±0.0010</a:t>
            </a:r>
            <a:endParaRPr lang="en-US" sz="20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r>
              <a:rPr lang="en-US" sz="2000" b="0" i="0" u="none" strike="noStrike" baseline="0" dirty="0">
                <a:solidFill>
                  <a:srgbClr val="00AF50"/>
                </a:solidFill>
                <a:latin typeface="+mj-lt"/>
              </a:rPr>
              <a:t>27%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of total energy</a:t>
            </a:r>
            <a:endParaRPr lang="en-US" sz="2000" b="0" i="0" u="none" strike="noStrike" baseline="30000" dirty="0">
              <a:solidFill>
                <a:srgbClr val="00AF5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76053-F04E-1540-299F-0317B3661611}"/>
              </a:ext>
            </a:extLst>
          </p:cNvPr>
          <p:cNvSpPr txBox="1"/>
          <p:nvPr/>
        </p:nvSpPr>
        <p:spPr>
          <a:xfrm>
            <a:off x="470930" y="1053068"/>
            <a:ext cx="7262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strike="noStrike" baseline="0" dirty="0">
                <a:latin typeface="+mj-lt"/>
              </a:rPr>
              <a:t>Existence of dark matter (DM :    ) has been established in astrophysics [1]</a:t>
            </a:r>
            <a:endParaRPr lang="en-US" sz="2200" b="1" u="sng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6DDF2E82-DE85-96F1-65C2-633D071591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661" y="2515943"/>
            <a:ext cx="2827478" cy="2091268"/>
            <a:chOff x="281" y="518"/>
            <a:chExt cx="2385" cy="176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0844BB02-05BA-DAAF-8BFD-B360D6F6848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" y="630"/>
              <a:ext cx="2385" cy="1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9E27BAA7-24F7-62A0-3900-E14621DBDB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" t="5569" r="5559" b="4172"/>
            <a:stretch/>
          </p:blipFill>
          <p:spPr bwMode="auto">
            <a:xfrm>
              <a:off x="403" y="518"/>
              <a:ext cx="2131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D58679-D0A1-203B-EB3C-21CF66D3B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993" y="2359499"/>
            <a:ext cx="1993160" cy="21390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4082C1-9532-C869-8A89-97C8E91D55C0}"/>
              </a:ext>
            </a:extLst>
          </p:cNvPr>
          <p:cNvSpPr txBox="1"/>
          <p:nvPr/>
        </p:nvSpPr>
        <p:spPr>
          <a:xfrm>
            <a:off x="891101" y="1893357"/>
            <a:ext cx="578613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+mj-lt"/>
              </a:rPr>
              <a:t>Rotation curve of a disk galaxy</a:t>
            </a:r>
          </a:p>
          <a:p>
            <a:pPr marL="342900" marR="4902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+mj-lt"/>
              </a:rPr>
              <a:t>Spatial distributions of </a:t>
            </a:r>
            <a:r>
              <a:rPr lang="en-US" sz="2000" b="0" i="0" u="none" strike="noStrike" baseline="0" dirty="0">
                <a:solidFill>
                  <a:srgbClr val="FF3399"/>
                </a:solidFill>
                <a:latin typeface="+mj-lt"/>
              </a:rPr>
              <a:t>luminous baryonic matter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(with X-ray) and </a:t>
            </a:r>
            <a:r>
              <a:rPr lang="en-US" sz="2000" b="0" i="0" u="none" strike="noStrike" baseline="0" dirty="0">
                <a:solidFill>
                  <a:srgbClr val="006FC0"/>
                </a:solidFill>
                <a:latin typeface="+mj-lt"/>
              </a:rPr>
              <a:t>total matter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+mj-lt"/>
              </a:rPr>
              <a:t>(with gravitational lens) in a collision of galaxy clusters</a:t>
            </a:r>
            <a:endParaRPr lang="en-US" sz="20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+mj-lt"/>
              </a:rPr>
              <a:t>CMB  (fluctuations from DM in very early </a:t>
            </a:r>
            <a:r>
              <a:rPr lang="en-US" sz="2000" dirty="0">
                <a:latin typeface="+mj-lt"/>
              </a:rPr>
              <a:t>universe)</a:t>
            </a:r>
            <a:endParaRPr lang="en-US" sz="20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+mj-lt"/>
              </a:rPr>
              <a:t>And more …</a:t>
            </a:r>
            <a:endParaRPr lang="en-US" sz="2000" b="0" i="0" u="none" strike="noStrike" baseline="30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1" name="Picture 20" descr="\documentclass{article}&#10;\usepackage{amsmath}&#10;\pagestyle{empty}&#10;\begin{document}&#10;&#10;$\mathbf{\chi}$&#10;&#10;&#10;\end{document}" title="IguanaTex Bitmap Display">
            <a:extLst>
              <a:ext uri="{FF2B5EF4-FFF2-40B4-BE49-F238E27FC236}">
                <a16:creationId xmlns:a16="http://schemas.microsoft.com/office/drawing/2014/main" id="{A1D39204-6020-5A3C-EAFF-7C902D1E5C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24" y="1195293"/>
            <a:ext cx="157562" cy="179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7E9BC6-8F1B-5037-8A38-31B1BE327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30" y="4498500"/>
            <a:ext cx="2615878" cy="18056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98B2FE-46EB-9DD6-98B1-94764EB57F23}"/>
              </a:ext>
            </a:extLst>
          </p:cNvPr>
          <p:cNvSpPr txBox="1"/>
          <p:nvPr/>
        </p:nvSpPr>
        <p:spPr>
          <a:xfrm>
            <a:off x="6884295" y="4683604"/>
            <a:ext cx="4670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New and very interesting is the role played by dark matter in galaxy formation in the early universe   .. stay tuned for the latest from the James Webb Space Telescope!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6CC7D9A-0C49-292B-C3ED-D30D9D26FE64}"/>
              </a:ext>
            </a:extLst>
          </p:cNvPr>
          <p:cNvSpPr txBox="1">
            <a:spLocks/>
          </p:cNvSpPr>
          <p:nvPr/>
        </p:nvSpPr>
        <p:spPr>
          <a:xfrm>
            <a:off x="7495984" y="5926982"/>
            <a:ext cx="4392018" cy="6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rgbClr val="000000"/>
                </a:solidFill>
                <a:latin typeface="Lato-Regular"/>
              </a:rPr>
              <a:t>[1] </a:t>
            </a:r>
            <a:r>
              <a:rPr lang="fr-FR" sz="1600" dirty="0" err="1">
                <a:solidFill>
                  <a:srgbClr val="000000"/>
                </a:solidFill>
                <a:latin typeface="Lato-Regular"/>
              </a:rPr>
              <a:t>Albada</a:t>
            </a:r>
            <a:r>
              <a:rPr lang="fr-FR" sz="1600" dirty="0">
                <a:solidFill>
                  <a:srgbClr val="000000"/>
                </a:solidFill>
                <a:latin typeface="Lato-Regular"/>
              </a:rPr>
              <a:t> et al., </a:t>
            </a:r>
            <a:r>
              <a:rPr lang="fr-FR" sz="1600" dirty="0" err="1">
                <a:solidFill>
                  <a:srgbClr val="007AA7"/>
                </a:solidFill>
                <a:latin typeface="Lato-Regular"/>
              </a:rPr>
              <a:t>Astrophysical</a:t>
            </a:r>
            <a:r>
              <a:rPr lang="fr-FR" sz="1600" dirty="0">
                <a:solidFill>
                  <a:srgbClr val="007AA7"/>
                </a:solidFill>
                <a:latin typeface="Lato-Regular"/>
              </a:rPr>
              <a:t> Journal </a:t>
            </a:r>
            <a:r>
              <a:rPr lang="fr-FR" sz="1800" dirty="0">
                <a:solidFill>
                  <a:srgbClr val="007AA7"/>
                </a:solidFill>
                <a:latin typeface="Lato-Regular"/>
              </a:rPr>
              <a:t>(1985)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9BD0-C2D8-D1D6-26D3-DE7020CE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AE0FD-32FD-6094-791D-F9CA1EE2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C8307-19C5-B0D2-538F-8ECF631C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0" y="136525"/>
            <a:ext cx="10899880" cy="61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4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F1199-2C21-D77C-5AB1-AFFACF31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72DD2-90EA-8A0A-3DEB-5DF3AA23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F78DD-E390-E248-3A7D-192503D1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9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80C57-FAC5-D87D-FF37-1035E356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0CA2F-42C1-094F-BA0E-CD65F85F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AE812-E7F3-B42B-3EF0-4964436D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F1035-0850-8FFF-8574-9C5275AB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139" y="681870"/>
            <a:ext cx="3979376" cy="3156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557AE-9654-3F72-7C1F-6E342EC6529D}"/>
              </a:ext>
            </a:extLst>
          </p:cNvPr>
          <p:cNvSpPr txBox="1"/>
          <p:nvPr/>
        </p:nvSpPr>
        <p:spPr>
          <a:xfrm>
            <a:off x="8968187" y="1051889"/>
            <a:ext cx="2973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XENONnT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arXiv:2303.14729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CFCD3-8629-538F-C1F5-9E46269ACDF6}"/>
              </a:ext>
            </a:extLst>
          </p:cNvPr>
          <p:cNvSpPr txBox="1"/>
          <p:nvPr/>
        </p:nvSpPr>
        <p:spPr>
          <a:xfrm>
            <a:off x="0" y="-1027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  The WIMP “Miracle” … and Ensuing Dark Matter Landscape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7E05E-C86B-36D1-5C00-6396E47870E3}"/>
              </a:ext>
            </a:extLst>
          </p:cNvPr>
          <p:cNvSpPr txBox="1"/>
          <p:nvPr/>
        </p:nvSpPr>
        <p:spPr>
          <a:xfrm>
            <a:off x="406319" y="482502"/>
            <a:ext cx="60978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946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Super Symmetric model particle predictions  ….</a:t>
            </a:r>
            <a:endParaRPr lang="en-US" sz="900" dirty="0">
              <a:latin typeface="Times New Roman" panose="02020603050405020304" pitchFamily="18" charset="0"/>
            </a:endParaRPr>
          </a:p>
          <a:p>
            <a:pPr marL="342900" marR="3946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Calibri" panose="020F0502020204030204" pitchFamily="34" charset="0"/>
              </a:rPr>
              <a:t>Assuming the thermal relic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, WIMP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with mass around O(100) GeV can explain the relic density. </a:t>
            </a:r>
          </a:p>
          <a:p>
            <a:pPr marL="342900" marR="3946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WIMP miracle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!!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C2134C-9AEE-CBDD-AF66-B847809C8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50" y="1983506"/>
            <a:ext cx="3100858" cy="769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FAA8F-CFB2-81EE-7C8A-DAFE38463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674" y="2934532"/>
            <a:ext cx="4068501" cy="775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59B098-4678-41C8-931F-00DE1E3D48B9}"/>
              </a:ext>
            </a:extLst>
          </p:cNvPr>
          <p:cNvSpPr txBox="1"/>
          <p:nvPr/>
        </p:nvSpPr>
        <p:spPr>
          <a:xfrm>
            <a:off x="252470" y="3609099"/>
            <a:ext cx="12192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WIMPs </a:t>
            </a:r>
            <a:r>
              <a:rPr 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not (yet) </a:t>
            </a:r>
            <a:r>
              <a:rPr lang="en-US" sz="24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observed at the energy frontier collider, or in direct and indirect experiments</a:t>
            </a:r>
            <a:r>
              <a:rPr lang="en-US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    Opens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possibility for a wide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variety of DM scenarios</a:t>
            </a:r>
            <a:r>
              <a:rPr lang="en-US" sz="2000" dirty="0">
                <a:solidFill>
                  <a:srgbClr val="CC0099"/>
                </a:solidFill>
                <a:latin typeface="Calibri" panose="020F0502020204030204" pitchFamily="34" charset="0"/>
              </a:rPr>
              <a:t>;</a:t>
            </a:r>
            <a:r>
              <a:rPr lang="en-US" sz="2000" b="0" i="0" u="none" strike="noStrike" baseline="0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u="none" strike="noStrike" baseline="0" dirty="0">
                <a:solidFill>
                  <a:srgbClr val="CC0099"/>
                </a:solidFill>
                <a:latin typeface="Calibri" panose="020F0502020204030204" pitchFamily="34" charset="0"/>
              </a:rPr>
              <a:t>Dark sector (DS) </a:t>
            </a:r>
            <a:r>
              <a:rPr lang="en-US" sz="20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</a:rPr>
              <a:t>is one of the important ones!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EB0327-ABE2-331C-A2E7-9421C0479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819" y="4855622"/>
            <a:ext cx="9444942" cy="1539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7D9A7-64B9-7E3F-44EF-1ADEB5B17821}"/>
              </a:ext>
            </a:extLst>
          </p:cNvPr>
          <p:cNvSpPr txBox="1"/>
          <p:nvPr/>
        </p:nvSpPr>
        <p:spPr>
          <a:xfrm>
            <a:off x="5210798" y="1450169"/>
            <a:ext cx="221250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self annihilation </a:t>
            </a:r>
            <a:r>
              <a:rPr lang="en-US" dirty="0" err="1"/>
              <a:t>xsec</a:t>
            </a:r>
            <a:r>
              <a:rPr lang="en-US" dirty="0"/>
              <a:t> to produce DM relic (from thermal origin)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19CAB2-1A39-40E9-EE38-11584F2FF7D1}"/>
              </a:ext>
            </a:extLst>
          </p:cNvPr>
          <p:cNvCxnSpPr>
            <a:cxnSpLocks/>
          </p:cNvCxnSpPr>
          <p:nvPr/>
        </p:nvCxnSpPr>
        <p:spPr>
          <a:xfrm flipH="1">
            <a:off x="4748270" y="1885751"/>
            <a:ext cx="462528" cy="8212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DF2C1DA-0E26-3E66-5A08-79AB2CBE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350B5C9-BDBA-C215-7548-A8352727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BD953E-BE92-69FF-68D0-0F24336166B5}"/>
              </a:ext>
            </a:extLst>
          </p:cNvPr>
          <p:cNvGrpSpPr/>
          <p:nvPr/>
        </p:nvGrpSpPr>
        <p:grpSpPr>
          <a:xfrm>
            <a:off x="231550" y="1084878"/>
            <a:ext cx="6976061" cy="5363869"/>
            <a:chOff x="289499" y="781556"/>
            <a:chExt cx="6976061" cy="53638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F202E4-26EE-61BD-10EC-8417F73B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499" y="781556"/>
              <a:ext cx="6976061" cy="4849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7597E9-5D35-C4BE-1D19-83D5D0E86445}"/>
                </a:ext>
              </a:extLst>
            </p:cNvPr>
            <p:cNvSpPr/>
            <p:nvPr/>
          </p:nvSpPr>
          <p:spPr>
            <a:xfrm>
              <a:off x="4319335" y="1684421"/>
              <a:ext cx="643905" cy="344103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F00BA0-A011-E8FA-3A80-BBEBA097B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9645" y="5541805"/>
              <a:ext cx="794023" cy="6036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60175A-0757-DB01-94D1-CCB22BE5CF45}"/>
                </a:ext>
              </a:extLst>
            </p:cNvPr>
            <p:cNvSpPr txBox="1"/>
            <p:nvPr/>
          </p:nvSpPr>
          <p:spPr>
            <a:xfrm>
              <a:off x="661958" y="3731613"/>
              <a:ext cx="27101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u="none" strike="noStrike" baseline="0" dirty="0" err="1">
                  <a:solidFill>
                    <a:srgbClr val="000000"/>
                  </a:solidFill>
                  <a:latin typeface="LMSans12-Regular"/>
                </a:rPr>
                <a:t>arXiv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LMSans12-Regular"/>
                </a:rPr>
                <a:t>: </a:t>
              </a:r>
              <a:r>
                <a:rPr lang="en-US" sz="1800" b="0" i="0" u="none" strike="noStrike" baseline="0" dirty="0">
                  <a:solidFill>
                    <a:srgbClr val="007AA7"/>
                  </a:solidFill>
                  <a:latin typeface="LMSans12-Regular"/>
                </a:rPr>
                <a:t>1707.04591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0FF857-AAC4-0DD8-E89A-47A26087DA09}"/>
              </a:ext>
            </a:extLst>
          </p:cNvPr>
          <p:cNvSpPr txBox="1"/>
          <p:nvPr/>
        </p:nvSpPr>
        <p:spPr>
          <a:xfrm>
            <a:off x="7583719" y="866765"/>
            <a:ext cx="467598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i="0" u="sng" strike="noStrike" baseline="0" dirty="0">
                <a:solidFill>
                  <a:srgbClr val="002060"/>
                </a:solidFill>
              </a:rPr>
              <a:t>Plausible sub-GeV scale scenario</a:t>
            </a:r>
            <a:r>
              <a:rPr lang="en-US" sz="2000" i="0" u="none" strike="noStrike" baseline="0" dirty="0">
                <a:solidFill>
                  <a:srgbClr val="002060"/>
                </a:solidFill>
              </a:rPr>
              <a:t>: </a:t>
            </a:r>
          </a:p>
          <a:p>
            <a:pPr algn="l"/>
            <a:endParaRPr lang="en-US" sz="600" i="0" u="none" strike="noStrike" baseline="0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i="1" u="none" strike="noStrike" baseline="0" dirty="0">
                <a:solidFill>
                  <a:srgbClr val="002060"/>
                </a:solidFill>
              </a:rPr>
              <a:t>light DM feebly interacting with </a:t>
            </a:r>
            <a:r>
              <a:rPr lang="en-US" sz="2000" i="0" u="none" strike="noStrike" baseline="0" dirty="0">
                <a:solidFill>
                  <a:srgbClr val="002060"/>
                </a:solidFill>
              </a:rPr>
              <a:t>SM through [1] a limited number of light </a:t>
            </a:r>
            <a:r>
              <a:rPr lang="en-US" sz="2000" i="1" u="none" strike="noStrike" baseline="0" dirty="0">
                <a:solidFill>
                  <a:srgbClr val="002060"/>
                </a:solidFill>
              </a:rPr>
              <a:t>mediators (‘portals’)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779E2-C31B-2CB9-395A-27AE57A61859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      Dark Matter and Light Dark Sectors Accessible with Belle II 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17C83FC-9944-515C-C874-F51E51D16FD0}"/>
              </a:ext>
            </a:extLst>
          </p:cNvPr>
          <p:cNvSpPr txBox="1">
            <a:spLocks/>
          </p:cNvSpPr>
          <p:nvPr/>
        </p:nvSpPr>
        <p:spPr>
          <a:xfrm>
            <a:off x="1368507" y="5904562"/>
            <a:ext cx="9219281" cy="770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8CB06D-3B9E-3A81-E012-D0BD32C2A4C8}"/>
              </a:ext>
            </a:extLst>
          </p:cNvPr>
          <p:cNvSpPr txBox="1"/>
          <p:nvPr/>
        </p:nvSpPr>
        <p:spPr>
          <a:xfrm>
            <a:off x="7810447" y="3513714"/>
            <a:ext cx="4222531" cy="2169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Vector portal → </a:t>
            </a:r>
            <a:r>
              <a:rPr lang="en-US" sz="2000" b="1" i="0" u="none" strike="noStrike" baseline="0" dirty="0"/>
              <a:t>Dark Photons, Z’ bosons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Pseudo-scalar portal → </a:t>
            </a:r>
            <a:r>
              <a:rPr lang="en-US" sz="2000" b="1" i="0" u="none" strike="noStrike" baseline="0" dirty="0"/>
              <a:t>Axion Like Particles (ALPs)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 Scalar portal → </a:t>
            </a:r>
            <a:r>
              <a:rPr lang="en-US" sz="2000" b="1" i="0" u="none" strike="noStrike" baseline="0" dirty="0"/>
              <a:t>Dark </a:t>
            </a:r>
            <a:r>
              <a:rPr lang="en-US" sz="2000" b="1" dirty="0"/>
              <a:t>H</a:t>
            </a:r>
            <a:r>
              <a:rPr lang="en-US" sz="2000" b="1" i="0" u="none" strike="noStrike" baseline="0" dirty="0"/>
              <a:t>iggs/Scalars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/>
              <a:t>Neutrino portal → Sterile Neutrinos</a:t>
            </a:r>
            <a:endParaRPr lang="en-U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CAB6B6-BD09-8D41-68EF-A89EF9879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956" y="2520245"/>
            <a:ext cx="3703899" cy="6829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B533AA-F607-BEED-BB6E-5F9B57BA0CFD}"/>
              </a:ext>
            </a:extLst>
          </p:cNvPr>
          <p:cNvSpPr txBox="1"/>
          <p:nvPr/>
        </p:nvSpPr>
        <p:spPr>
          <a:xfrm>
            <a:off x="-1" y="537434"/>
            <a:ext cx="7932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FF0000"/>
                </a:solidFill>
              </a:rPr>
              <a:t>Dark matter </a:t>
            </a:r>
            <a:r>
              <a:rPr lang="en-US" sz="2200" dirty="0">
                <a:solidFill>
                  <a:srgbClr val="FF0000"/>
                </a:solidFill>
              </a:rPr>
              <a:t>is one of the most compelling reasons for new physics!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730BFC-3CAF-3F8C-46E0-1129F0B67B63}"/>
              </a:ext>
            </a:extLst>
          </p:cNvPr>
          <p:cNvSpPr txBox="1"/>
          <p:nvPr/>
        </p:nvSpPr>
        <p:spPr>
          <a:xfrm>
            <a:off x="7932537" y="5920691"/>
            <a:ext cx="384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 Essig et al., arXiv:1311.0029 (2013)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033D26-6639-E653-8CC2-431F4C5C84D8}"/>
              </a:ext>
            </a:extLst>
          </p:cNvPr>
          <p:cNvCxnSpPr>
            <a:cxnSpLocks/>
          </p:cNvCxnSpPr>
          <p:nvPr/>
        </p:nvCxnSpPr>
        <p:spPr>
          <a:xfrm flipH="1">
            <a:off x="5640636" y="1663547"/>
            <a:ext cx="2412694" cy="7847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2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CF29D3-4243-5D01-527B-BE842721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EAC4-6025-AC28-2D31-8F311479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DE6E-3D2A-9B3F-F86D-DA113E98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8F8E-6620-4DD2-9BEB-D7D586AEBC4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F8BDD-65D3-680B-3445-02F4539467E3}"/>
              </a:ext>
            </a:extLst>
          </p:cNvPr>
          <p:cNvSpPr txBox="1"/>
          <p:nvPr/>
        </p:nvSpPr>
        <p:spPr>
          <a:xfrm>
            <a:off x="2446106" y="2198110"/>
            <a:ext cx="746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Dark Scalar S search in b </a:t>
            </a:r>
            <a:r>
              <a:rPr lang="en-US" sz="4800" b="1" dirty="0">
                <a:sym typeface="Wingdings" panose="05000000000000000000" pitchFamily="2" charset="2"/>
              </a:rPr>
              <a:t> s</a:t>
            </a:r>
            <a:endParaRPr lang="en-US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E83101-DDE6-ED2B-5FA9-C5FA25B4E682}"/>
              </a:ext>
            </a:extLst>
          </p:cNvPr>
          <p:cNvSpPr txBox="1"/>
          <p:nvPr/>
        </p:nvSpPr>
        <p:spPr>
          <a:xfrm>
            <a:off x="3260818" y="3256387"/>
            <a:ext cx="6097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0" i="0" u="none" strike="noStrike" baseline="0" dirty="0">
                <a:latin typeface="Arial" panose="020B0604020202020204" pitchFamily="34" charset="0"/>
              </a:rPr>
              <a:t>M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inimal SM extension with light scalar </a:t>
            </a:r>
            <a:r>
              <a:rPr lang="en-US" sz="2400" b="1" i="0" u="none" strike="noStrike" baseline="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mixes with the SM Higgs boson:</a:t>
            </a:r>
          </a:p>
        </p:txBody>
      </p:sp>
    </p:spTree>
    <p:extLst>
      <p:ext uri="{BB962C8B-B14F-4D97-AF65-F5344CB8AC3E}">
        <p14:creationId xmlns:p14="http://schemas.microsoft.com/office/powerpoint/2010/main" val="300418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53719" cy="434311"/>
          </a:xfrm>
        </p:spPr>
        <p:txBody>
          <a:bodyPr/>
          <a:lstStyle/>
          <a:p>
            <a:fld id="{809041F7-C9D1-47EA-B47B-1E3BC1FD6BA2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319D-D299-6CB1-D603-C368B2A9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801"/>
            <a:ext cx="4114800" cy="365125"/>
          </a:xfrm>
        </p:spPr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DFE689-7D64-255F-B71C-5B30DAAE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82A4D-6A9F-6E64-65CD-6C99C30A40A0}"/>
              </a:ext>
            </a:extLst>
          </p:cNvPr>
          <p:cNvSpPr txBox="1"/>
          <p:nvPr/>
        </p:nvSpPr>
        <p:spPr>
          <a:xfrm>
            <a:off x="0" y="-27929"/>
            <a:ext cx="12192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latin typeface="Comic Sans MS" panose="030F0702030302020204" pitchFamily="66" charset="0"/>
              </a:rPr>
              <a:t>Search for a long-lived scalar in b → s transitions</a:t>
            </a:r>
            <a:endParaRPr lang="en-US" sz="5400" b="0" i="1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2B1508-8C2D-D2AF-DB19-4213FC695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0" t="1" r="-802" b="2423"/>
          <a:stretch/>
        </p:blipFill>
        <p:spPr>
          <a:xfrm>
            <a:off x="9332573" y="855239"/>
            <a:ext cx="2357456" cy="1554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72221C-D72D-2710-2F3C-29915CB5A6FE}"/>
              </a:ext>
            </a:extLst>
          </p:cNvPr>
          <p:cNvSpPr txBox="1"/>
          <p:nvPr/>
        </p:nvSpPr>
        <p:spPr>
          <a:xfrm>
            <a:off x="294386" y="802858"/>
            <a:ext cx="876742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S could mix with S</a:t>
            </a:r>
            <a:r>
              <a:rPr lang="en-US" sz="2000" dirty="0"/>
              <a:t>M </a:t>
            </a:r>
            <a:r>
              <a:rPr lang="en-US" sz="2000" b="0" i="0" u="none" strike="noStrike" baseline="0" dirty="0"/>
              <a:t>Higgs boson w/ mixing angle </a:t>
            </a:r>
            <a:r>
              <a:rPr lang="en-US" sz="2000" b="0" i="0" u="none" strike="noStrike" baseline="0" dirty="0" err="1"/>
              <a:t>angle</a:t>
            </a:r>
            <a:r>
              <a:rPr lang="en-US" sz="2000" b="0" i="0" u="none" strike="noStrike" baseline="0" dirty="0"/>
              <a:t> </a:t>
            </a:r>
            <a:r>
              <a:rPr lang="en-US" sz="2000" b="0" i="0" u="none" strike="noStrike" baseline="0" dirty="0" err="1"/>
              <a:t>θ</a:t>
            </a:r>
            <a:r>
              <a:rPr lang="en-US" sz="2000" baseline="-25000" dirty="0" err="1"/>
              <a:t>S</a:t>
            </a:r>
            <a:r>
              <a:rPr lang="en-US" sz="2000" b="0" i="0" u="none" strike="noStrike" baseline="0" dirty="0"/>
              <a:t> </a:t>
            </a:r>
            <a:endParaRPr lang="en-US" sz="2000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S naturally long-lived for </a:t>
            </a:r>
            <a:r>
              <a:rPr lang="en-US" sz="2000" b="0" i="0" u="none" strike="noStrike" baseline="0" dirty="0" err="1"/>
              <a:t>θ</a:t>
            </a:r>
            <a:r>
              <a:rPr lang="en-US" sz="2000" b="0" i="0" u="none" strike="noStrike" baseline="-25000" dirty="0" err="1"/>
              <a:t>S</a:t>
            </a:r>
            <a:r>
              <a:rPr lang="en-US" sz="2000" b="0" i="0" u="none" strike="noStrike" baseline="0" dirty="0"/>
              <a:t> &lt;&lt; 1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sz="2000" b="0" i="0" u="none" strike="noStrike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&lt; 2M</a:t>
            </a:r>
            <a:r>
              <a:rPr lang="el-GR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χ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 ,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region where S -&gt; </a:t>
            </a:r>
            <a:r>
              <a:rPr lang="el-GR" sz="2000" b="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χχ</a:t>
            </a:r>
            <a:r>
              <a:rPr lang="en-US" sz="2000" b="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 could explain relic density already ruled out</a:t>
            </a:r>
            <a:endParaRPr lang="en-US" sz="2000" b="0" i="0" u="none" strike="noStrike" baseline="-25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843D3-1628-83EB-FED1-9B310AB64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6" t="19989" r="52199" b="21488"/>
          <a:stretch/>
        </p:blipFill>
        <p:spPr>
          <a:xfrm>
            <a:off x="90142" y="4263323"/>
            <a:ext cx="2549757" cy="24873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5E9CCE-7C70-5C5D-15E6-B2AC4A959587}"/>
              </a:ext>
            </a:extLst>
          </p:cNvPr>
          <p:cNvSpPr txBox="1"/>
          <p:nvPr/>
        </p:nvSpPr>
        <p:spPr>
          <a:xfrm>
            <a:off x="90142" y="1824920"/>
            <a:ext cx="1022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First Belle II Long-Lived Particle (LLP) search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D7D55-0591-6185-0C7C-503E8083C6E4}"/>
              </a:ext>
            </a:extLst>
          </p:cNvPr>
          <p:cNvSpPr txBox="1"/>
          <p:nvPr/>
        </p:nvSpPr>
        <p:spPr>
          <a:xfrm>
            <a:off x="287736" y="2240304"/>
            <a:ext cx="7757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Look for S decays into SM final states in 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8 exclusive visible  channels: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0E616E-7C16-4213-8A51-B57CE610A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811" y="2712235"/>
            <a:ext cx="3692324" cy="7957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0421AB1-58E8-315B-6A16-B5CD2A2F5B4B}"/>
              </a:ext>
            </a:extLst>
          </p:cNvPr>
          <p:cNvGrpSpPr/>
          <p:nvPr/>
        </p:nvGrpSpPr>
        <p:grpSpPr>
          <a:xfrm>
            <a:off x="294386" y="2582456"/>
            <a:ext cx="11807472" cy="4254129"/>
            <a:chOff x="294386" y="2582456"/>
            <a:chExt cx="11807472" cy="4254129"/>
          </a:xfrm>
        </p:grpSpPr>
        <p:pic>
          <p:nvPicPr>
            <p:cNvPr id="2" name="Picture 1" descr="A picture containing text, diagram, plot, line&#10;&#10;Description automatically generated">
              <a:extLst>
                <a:ext uri="{FF2B5EF4-FFF2-40B4-BE49-F238E27FC236}">
                  <a16:creationId xmlns:a16="http://schemas.microsoft.com/office/drawing/2014/main" id="{9B9DA635-2E49-DB8D-ADB4-2C7751092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9062" y="3057355"/>
              <a:ext cx="4082796" cy="32574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47EA45-0DB4-973D-0591-961568D15F15}"/>
                </a:ext>
              </a:extLst>
            </p:cNvPr>
            <p:cNvSpPr txBox="1"/>
            <p:nvPr/>
          </p:nvSpPr>
          <p:spPr>
            <a:xfrm>
              <a:off x="294386" y="3549038"/>
              <a:ext cx="77571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sz="2000" b="0" i="0" u="none" strike="noStrike" baseline="0" dirty="0"/>
                <a:t>Search for </a:t>
              </a:r>
              <a:r>
                <a:rPr lang="en-US" sz="2000" dirty="0"/>
                <a:t>si</a:t>
              </a:r>
              <a:r>
                <a:rPr lang="en-US" sz="2000" b="0" i="0" u="none" strike="noStrike" baseline="0" dirty="0"/>
                <a:t>gnal as narrow enhancement in the invariant mass M</a:t>
              </a:r>
              <a:r>
                <a:rPr lang="en-US" sz="2000" b="0" i="0" u="none" strike="noStrike" baseline="-25000" dirty="0"/>
                <a:t>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FC9861-5F7E-8716-BE79-DB871AA9FAE6}"/>
                </a:ext>
              </a:extLst>
            </p:cNvPr>
            <p:cNvSpPr txBox="1"/>
            <p:nvPr/>
          </p:nvSpPr>
          <p:spPr>
            <a:xfrm>
              <a:off x="2688506" y="3942895"/>
              <a:ext cx="5319520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2000" dirty="0"/>
                <a:t>Disp</a:t>
              </a:r>
              <a:r>
                <a:rPr lang="en-US" sz="2000" b="0" i="0" u="none" strike="noStrike" baseline="0" dirty="0"/>
                <a:t>laced tracks for S vertex with d</a:t>
              </a:r>
              <a:r>
                <a:rPr lang="en-US" sz="2000" b="0" i="0" u="none" strike="noStrike" baseline="-25000" dirty="0"/>
                <a:t>v</a:t>
              </a:r>
              <a:r>
                <a:rPr lang="en-US" sz="2000" b="0" i="0" u="none" strike="noStrike" baseline="0" dirty="0"/>
                <a:t> &gt; 0.05 cm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</a:rPr>
                <a:t>Domi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nant backgrounds are combinatorial </a:t>
              </a:r>
              <a:r>
                <a:rPr lang="en-US" sz="2000" b="0" i="0" u="none" strike="noStrike" baseline="0" dirty="0" err="1">
                  <a:solidFill>
                    <a:srgbClr val="006FC0"/>
                  </a:solidFill>
                </a:rPr>
                <a:t>ee</a:t>
              </a:r>
              <a:r>
                <a:rPr lang="en-US" sz="2000" dirty="0">
                  <a:solidFill>
                    <a:srgbClr val="006FC0"/>
                  </a:solidFill>
                </a:rPr>
                <a:t>-&gt;</a:t>
              </a:r>
              <a:r>
                <a:rPr lang="en-US" sz="2000" b="0" i="0" u="none" strike="noStrike" baseline="0" dirty="0">
                  <a:solidFill>
                    <a:srgbClr val="006FC0"/>
                  </a:solidFill>
                </a:rPr>
                <a:t>cc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, </a:t>
              </a:r>
              <a:r>
                <a:rPr lang="en-US" sz="2000" b="0" i="0" u="none" strike="noStrike" baseline="0" dirty="0" err="1">
                  <a:solidFill>
                    <a:srgbClr val="E36C09"/>
                  </a:solidFill>
                </a:rPr>
                <a:t>ee</a:t>
              </a:r>
              <a:r>
                <a:rPr lang="en-US" sz="2000" b="0" i="0" u="none" strike="noStrike" baseline="0" dirty="0">
                  <a:solidFill>
                    <a:srgbClr val="E36C09"/>
                  </a:solidFill>
                </a:rPr>
                <a:t>-&gt;</a:t>
              </a:r>
              <a:r>
                <a:rPr lang="en-US" sz="2000" b="0" i="0" u="none" strike="noStrike" baseline="0" dirty="0" err="1">
                  <a:solidFill>
                    <a:srgbClr val="E36C09"/>
                  </a:solidFill>
                </a:rPr>
                <a:t>uu,dd,ss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, </a:t>
              </a:r>
              <a:r>
                <a:rPr lang="en-US" sz="2000" b="0" i="0" u="none" strike="noStrike" baseline="0" dirty="0" err="1">
                  <a:solidFill>
                    <a:srgbClr val="6F2F9F"/>
                  </a:solidFill>
                </a:rPr>
                <a:t>ee</a:t>
              </a:r>
              <a:r>
                <a:rPr lang="en-US" sz="2000" b="0" i="0" u="none" strike="noStrike" baseline="0" dirty="0">
                  <a:solidFill>
                    <a:srgbClr val="6F2F9F"/>
                  </a:solidFill>
                </a:rPr>
                <a:t>-&gt;Y(4S)-&gt;BB</a:t>
              </a:r>
              <a:endParaRPr lang="en-US" sz="2000" b="0" i="0" u="none" strike="noStrike" baseline="0" dirty="0"/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2000" b="0" i="0" u="none" strike="noStrike" baseline="0" dirty="0"/>
                <a:t>M</a:t>
              </a:r>
              <a:r>
                <a:rPr lang="en-US" sz="2000" b="0" i="0" u="none" strike="noStrike" baseline="-25000" dirty="0"/>
                <a:t>inv </a:t>
              </a:r>
              <a:r>
                <a:rPr lang="en-US" sz="2000" b="0" i="0" u="none" strike="noStrike" baseline="0" dirty="0"/>
                <a:t>selections </a:t>
              </a:r>
              <a:r>
                <a:rPr lang="en-US" sz="2000" dirty="0"/>
                <a:t>r</a:t>
              </a:r>
              <a:r>
                <a:rPr lang="en-US" sz="2000" b="0" i="0" u="none" strike="noStrike" baseline="0" dirty="0"/>
                <a:t>eject peaking backgrounds (D</a:t>
              </a:r>
              <a:r>
                <a:rPr lang="en-US" sz="2000" b="0" i="0" u="none" strike="noStrike" baseline="30000" dirty="0"/>
                <a:t>0</a:t>
              </a:r>
              <a:r>
                <a:rPr lang="en-US" sz="2000" b="0" i="0" u="none" strike="noStrike" baseline="0" dirty="0"/>
                <a:t>, J/</a:t>
              </a:r>
              <a:r>
                <a:rPr lang="el-GR" sz="2000" b="0" i="0" u="none" strike="noStrike" baseline="0" dirty="0"/>
                <a:t>ψ</a:t>
              </a:r>
              <a:r>
                <a:rPr lang="en-US" sz="2000" dirty="0"/>
                <a:t>, ψ(2S</a:t>
              </a:r>
              <a:r>
                <a:rPr lang="en-US" sz="2000" b="0" i="0" u="none" strike="noStrike" baseline="0" dirty="0"/>
                <a:t>), </a:t>
              </a:r>
              <a:r>
                <a:rPr lang="el-GR" sz="2000" b="0" i="0" u="none" strike="noStrike" baseline="0" dirty="0"/>
                <a:t>φ</a:t>
              </a:r>
              <a:r>
                <a:rPr lang="en-US" sz="2000" b="0" i="0" u="none" strike="noStrike" baseline="0" dirty="0"/>
                <a:t>, … ) </a:t>
              </a:r>
              <a:r>
                <a:rPr lang="en-US" sz="2000" dirty="0"/>
                <a:t> </a:t>
              </a:r>
              <a:r>
                <a:rPr lang="en-US" sz="2000" b="0" i="0" u="none" strike="noStrike" baseline="0" dirty="0"/>
                <a:t>from B decays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653319-7064-DCFA-B5D6-642AABC07492}"/>
                </a:ext>
              </a:extLst>
            </p:cNvPr>
            <p:cNvSpPr txBox="1"/>
            <p:nvPr/>
          </p:nvSpPr>
          <p:spPr>
            <a:xfrm>
              <a:off x="2703353" y="5694568"/>
              <a:ext cx="515175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2000" b="0" i="0" u="none" strike="noStrike" baseline="0" dirty="0">
                  <a:solidFill>
                    <a:srgbClr val="6F2F9F"/>
                  </a:solidFill>
                </a:rPr>
                <a:t>Bump hunt with extended max likelihood fits 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Long-lived K</a:t>
              </a:r>
              <a:r>
                <a:rPr lang="en-US" sz="2000" b="0" i="0" u="none" strike="noStrike" baseline="-25000" dirty="0">
                  <a:solidFill>
                    <a:srgbClr val="000000"/>
                  </a:solidFill>
                </a:rPr>
                <a:t>S</a:t>
              </a:r>
              <a:r>
                <a:rPr lang="en-US" sz="2000" b="0" i="0" u="none" strike="noStrike" baseline="30000" dirty="0">
                  <a:solidFill>
                    <a:srgbClr val="000000"/>
                  </a:solidFill>
                </a:rPr>
                <a:t>0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used as </a:t>
              </a:r>
              <a:r>
                <a:rPr lang="en-US" sz="2000" b="0" i="0" u="none" strike="noStrike" baseline="0" dirty="0">
                  <a:solidFill>
                    <a:srgbClr val="000000"/>
                  </a:solidFill>
                </a:rPr>
                <a:t>good control sample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544470-AFBE-36D5-726D-243C3FA092B4}"/>
                </a:ext>
              </a:extLst>
            </p:cNvPr>
            <p:cNvSpPr txBox="1"/>
            <p:nvPr/>
          </p:nvSpPr>
          <p:spPr>
            <a:xfrm>
              <a:off x="8272655" y="2582456"/>
              <a:ext cx="33948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u="none" strike="noStrike" baseline="0" dirty="0">
                  <a:latin typeface="CMR9"/>
                </a:rPr>
                <a:t>Distribution of </a:t>
              </a:r>
              <a:r>
                <a:rPr lang="en-US" sz="2400" b="0" i="0" u="none" strike="noStrike" baseline="0" dirty="0">
                  <a:latin typeface="CMMI9"/>
                </a:rPr>
                <a:t>M</a:t>
              </a:r>
              <a:r>
                <a:rPr lang="en-US" sz="2400" b="0" i="0" u="none" strike="noStrike" baseline="0" dirty="0">
                  <a:latin typeface="CMSY6"/>
                </a:rPr>
                <a:t>′</a:t>
              </a:r>
              <a:r>
                <a:rPr lang="en-US" sz="2400" b="0" i="0" u="none" strike="noStrike" baseline="0" dirty="0">
                  <a:latin typeface="CMR9"/>
                </a:rPr>
                <a:t>(</a:t>
              </a:r>
              <a:r>
                <a:rPr lang="en-US" sz="2400" b="0" i="0" u="none" strike="noStrike" baseline="0" dirty="0">
                  <a:latin typeface="CMMI9"/>
                </a:rPr>
                <a:t>π</a:t>
              </a:r>
              <a:r>
                <a:rPr lang="en-US" sz="2400" b="0" i="0" u="none" strike="noStrike" baseline="30000" dirty="0">
                  <a:latin typeface="CMR6"/>
                </a:rPr>
                <a:t>+</a:t>
              </a:r>
              <a:r>
                <a:rPr lang="en-US" sz="2400" b="0" i="0" u="none" strike="noStrike" baseline="0" dirty="0">
                  <a:latin typeface="CMMI9"/>
                </a:rPr>
                <a:t>π</a:t>
              </a:r>
              <a:r>
                <a:rPr lang="en-US" sz="2400" b="0" i="0" u="none" strike="noStrike" baseline="30000" dirty="0">
                  <a:latin typeface="CMSY6"/>
                </a:rPr>
                <a:t>−</a:t>
              </a:r>
              <a:r>
                <a:rPr lang="en-US" sz="1800" b="0" i="0" u="none" strike="noStrike" baseline="0" dirty="0">
                  <a:latin typeface="CMR9"/>
                </a:rPr>
                <a:t>)</a:t>
              </a:r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9EED43-5528-C69C-A043-5778D3F5E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2687" y="6358261"/>
              <a:ext cx="2705003" cy="478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4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319D-D299-6CB1-D603-C368B2A9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0855" y="6356350"/>
            <a:ext cx="4114800" cy="365125"/>
          </a:xfrm>
        </p:spPr>
        <p:txBody>
          <a:bodyPr/>
          <a:lstStyle/>
          <a:p>
            <a:r>
              <a:rPr lang="en-US" dirty="0"/>
              <a:t>W. W. Jacobs -- Dark Sector,  Belle II Summer Workshop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DFE689-7D64-255F-B71C-5B30DAAE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51B9C-8DF6-551B-24EB-6E8B0EC1D06C}"/>
              </a:ext>
            </a:extLst>
          </p:cNvPr>
          <p:cNvSpPr txBox="1"/>
          <p:nvPr/>
        </p:nvSpPr>
        <p:spPr>
          <a:xfrm>
            <a:off x="0" y="-51188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Search for a long-lived (pseudo-)scalar in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→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 results</a:t>
            </a:r>
            <a:endParaRPr lang="en-US" sz="3200" b="0" i="1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98743E-624F-E492-23ED-B13AE43DC943}"/>
              </a:ext>
            </a:extLst>
          </p:cNvPr>
          <p:cNvSpPr txBox="1"/>
          <p:nvPr/>
        </p:nvSpPr>
        <p:spPr>
          <a:xfrm>
            <a:off x="6096000" y="3762729"/>
            <a:ext cx="91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E0EB8-97A1-4DEB-CDA0-59C554C2D235}"/>
              </a:ext>
            </a:extLst>
          </p:cNvPr>
          <p:cNvSpPr txBox="1"/>
          <p:nvPr/>
        </p:nvSpPr>
        <p:spPr>
          <a:xfrm>
            <a:off x="10365486" y="543018"/>
            <a:ext cx="174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submitted to PRL arXiv:22306.02830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7850E-3B78-E998-DA35-78610396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9" y="1171687"/>
            <a:ext cx="4061556" cy="52867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34452E-CE15-FBF7-1ABE-A49DBDC4AAD9}"/>
              </a:ext>
            </a:extLst>
          </p:cNvPr>
          <p:cNvSpPr txBox="1"/>
          <p:nvPr/>
        </p:nvSpPr>
        <p:spPr>
          <a:xfrm>
            <a:off x="4759436" y="879580"/>
            <a:ext cx="62826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latin typeface="Calibri" panose="020F0502020204030204" pitchFamily="34" charset="0"/>
              </a:rPr>
              <a:t>As functions of </a:t>
            </a:r>
            <a:r>
              <a:rPr lang="en-US" sz="2000" b="0" i="0" u="none" strike="noStrike" baseline="0" dirty="0" err="1">
                <a:latin typeface="Calibri" panose="020F0502020204030204" pitchFamily="34" charset="0"/>
              </a:rPr>
              <a:t>ct</a:t>
            </a:r>
            <a:r>
              <a:rPr lang="en-US" sz="2000" b="0" i="0" u="none" strike="noStrike" baseline="0" dirty="0">
                <a:latin typeface="Calibri" panose="020F0502020204030204" pitchFamily="34" charset="0"/>
              </a:rPr>
              <a:t> and Scalar mass for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8 decay modes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First limit on S decaying to hadrons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0" i="0" u="none" strike="noStrike" baseline="0" dirty="0"/>
              <a:t>probing lifetimes between 0.001 &lt; </a:t>
            </a:r>
            <a:r>
              <a:rPr lang="en-US" sz="2000" b="0" i="0" u="none" strike="noStrike" baseline="0" dirty="0" err="1"/>
              <a:t>cτ</a:t>
            </a:r>
            <a:r>
              <a:rPr lang="en-US" sz="2000" b="0" i="0" u="none" strike="noStrike" baseline="0" dirty="0"/>
              <a:t> &lt; 400 </a:t>
            </a:r>
            <a:endParaRPr lang="en-US" sz="5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72E6EA-D4B7-C1CB-1151-B35F566D34BC}"/>
              </a:ext>
            </a:extLst>
          </p:cNvPr>
          <p:cNvSpPr txBox="1"/>
          <p:nvPr/>
        </p:nvSpPr>
        <p:spPr>
          <a:xfrm>
            <a:off x="71624" y="579033"/>
            <a:ext cx="1035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latin typeface="Calibri" panose="020F0502020204030204" pitchFamily="34" charset="0"/>
              </a:rPr>
              <a:t>M</a:t>
            </a:r>
            <a:r>
              <a:rPr lang="en-US" sz="2400" b="0" i="0" u="sng" strike="noStrike" baseline="0" dirty="0">
                <a:latin typeface="Calibri" panose="020F0502020204030204" pitchFamily="34" charset="0"/>
              </a:rPr>
              <a:t>odel-independent 95% upper limits on pseudo-scalar LLP Branching Fraction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0514C5-CB1F-18CD-1905-479A20792505}"/>
              </a:ext>
            </a:extLst>
          </p:cNvPr>
          <p:cNvSpPr txBox="1"/>
          <p:nvPr/>
        </p:nvSpPr>
        <p:spPr>
          <a:xfrm>
            <a:off x="10009180" y="1449103"/>
            <a:ext cx="1101589" cy="92333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FF65FF"/>
                </a:solidFill>
                <a:latin typeface="Calibri" panose="020F0502020204030204" pitchFamily="34" charset="0"/>
              </a:rPr>
              <a:t>ct</a:t>
            </a:r>
            <a:r>
              <a:rPr lang="en-US" sz="1800" b="0" i="0" u="none" strike="noStrike" baseline="0" dirty="0">
                <a:solidFill>
                  <a:srgbClr val="FF65FF"/>
                </a:solidFill>
                <a:latin typeface="Calibri" panose="020F0502020204030204" pitchFamily="34" charset="0"/>
              </a:rPr>
              <a:t>=100cm</a:t>
            </a:r>
          </a:p>
          <a:p>
            <a:r>
              <a:rPr lang="en-US" sz="1800" b="0" i="0" u="none" strike="noStrike" baseline="0" dirty="0" err="1">
                <a:solidFill>
                  <a:srgbClr val="006FC0"/>
                </a:solidFill>
                <a:latin typeface="Calibri" panose="020F0502020204030204" pitchFamily="34" charset="0"/>
              </a:rPr>
              <a:t>ct</a:t>
            </a:r>
            <a:r>
              <a:rPr lang="en-US" sz="1800" b="0" i="0" u="none" strike="noStrike" baseline="0" dirty="0">
                <a:solidFill>
                  <a:srgbClr val="006FC0"/>
                </a:solidFill>
                <a:latin typeface="Calibri" panose="020F0502020204030204" pitchFamily="34" charset="0"/>
              </a:rPr>
              <a:t>=10cm</a:t>
            </a:r>
          </a:p>
          <a:p>
            <a:r>
              <a:rPr lang="en-US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ct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=1cm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3E2821-DF13-AE80-7BFC-E1706C1B697A}"/>
              </a:ext>
            </a:extLst>
          </p:cNvPr>
          <p:cNvSpPr/>
          <p:nvPr/>
        </p:nvSpPr>
        <p:spPr>
          <a:xfrm>
            <a:off x="71624" y="3611301"/>
            <a:ext cx="4418741" cy="237992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757426-259A-01FE-726C-858033F18267}"/>
              </a:ext>
            </a:extLst>
          </p:cNvPr>
          <p:cNvCxnSpPr>
            <a:cxnSpLocks/>
          </p:cNvCxnSpPr>
          <p:nvPr/>
        </p:nvCxnSpPr>
        <p:spPr>
          <a:xfrm flipH="1">
            <a:off x="4248385" y="1804749"/>
            <a:ext cx="422365" cy="205399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B9DE6307-D60D-7128-9648-A904891C5F7A}"/>
              </a:ext>
            </a:extLst>
          </p:cNvPr>
          <p:cNvSpPr/>
          <p:nvPr/>
        </p:nvSpPr>
        <p:spPr>
          <a:xfrm flipH="1">
            <a:off x="4670750" y="1145397"/>
            <a:ext cx="162715" cy="110731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E91E4-98F1-3223-DF2F-735D84A0CABE}"/>
              </a:ext>
            </a:extLst>
          </p:cNvPr>
          <p:cNvSpPr txBox="1"/>
          <p:nvPr/>
        </p:nvSpPr>
        <p:spPr>
          <a:xfrm>
            <a:off x="2657104" y="4048887"/>
            <a:ext cx="6501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/>
              <a:t>cm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D9D224-CC39-6520-24F9-F3ABCB2F473B}"/>
              </a:ext>
            </a:extLst>
          </p:cNvPr>
          <p:cNvGrpSpPr/>
          <p:nvPr/>
        </p:nvGrpSpPr>
        <p:grpSpPr>
          <a:xfrm>
            <a:off x="4779985" y="2348878"/>
            <a:ext cx="7446604" cy="4118116"/>
            <a:chOff x="4779985" y="2348878"/>
            <a:chExt cx="7446604" cy="411811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7C916D-8122-9010-99BD-D34912C78F53}"/>
                </a:ext>
              </a:extLst>
            </p:cNvPr>
            <p:cNvSpPr txBox="1"/>
            <p:nvPr/>
          </p:nvSpPr>
          <p:spPr>
            <a:xfrm>
              <a:off x="4800818" y="5635997"/>
              <a:ext cx="2561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[1]  </a:t>
              </a:r>
              <a:r>
                <a:rPr lang="de-DE" sz="1600" b="0" i="0" u="none" strike="noStrike" baseline="0" dirty="0">
                  <a:latin typeface="Calibri" panose="020F0502020204030204" pitchFamily="34" charset="0"/>
                </a:rPr>
                <a:t>Filimonova, Schäfer, Westhoff, Phys. Rev. D 101, 095006</a:t>
              </a:r>
              <a:r>
                <a:rPr lang="en-US" sz="1600" dirty="0"/>
                <a:t>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E482148-0862-FA36-F036-08506050252B}"/>
                </a:ext>
              </a:extLst>
            </p:cNvPr>
            <p:cNvGrpSpPr/>
            <p:nvPr/>
          </p:nvGrpSpPr>
          <p:grpSpPr>
            <a:xfrm>
              <a:off x="4779985" y="2348878"/>
              <a:ext cx="7446604" cy="3989090"/>
              <a:chOff x="4470594" y="2387782"/>
              <a:chExt cx="7446604" cy="398909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F1D30DC-24A5-FBD4-D894-AE3A23E7E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8022" y="2933750"/>
                <a:ext cx="4579176" cy="3443122"/>
              </a:xfrm>
              <a:prstGeom prst="rect">
                <a:avLst/>
              </a:prstGeom>
            </p:spPr>
          </p:pic>
          <p:sp>
            <p:nvSpPr>
              <p:cNvPr id="35" name="Right Brace 34">
                <a:extLst>
                  <a:ext uri="{FF2B5EF4-FFF2-40B4-BE49-F238E27FC236}">
                    <a16:creationId xmlns:a16="http://schemas.microsoft.com/office/drawing/2014/main" id="{AA875436-819D-9850-9196-42302BB861C2}"/>
                  </a:ext>
                </a:extLst>
              </p:cNvPr>
              <p:cNvSpPr/>
              <p:nvPr/>
            </p:nvSpPr>
            <p:spPr>
              <a:xfrm rot="10800000" flipH="1">
                <a:off x="7136613" y="2986507"/>
                <a:ext cx="122314" cy="2551929"/>
              </a:xfrm>
              <a:prstGeom prst="rightBrac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69BA14-5D4C-A684-A175-CAE5C32F833D}"/>
                  </a:ext>
                </a:extLst>
              </p:cNvPr>
              <p:cNvSpPr txBox="1"/>
              <p:nvPr/>
            </p:nvSpPr>
            <p:spPr>
              <a:xfrm>
                <a:off x="4836047" y="2387782"/>
                <a:ext cx="60891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u="sng" dirty="0"/>
                  <a:t>Dark Higgs-like scalar S model interpretation [1]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63D557-3496-B6E8-079C-BC5E0022E130}"/>
                  </a:ext>
                </a:extLst>
              </p:cNvPr>
              <p:cNvSpPr txBox="1"/>
              <p:nvPr/>
            </p:nvSpPr>
            <p:spPr>
              <a:xfrm>
                <a:off x="4470594" y="2908255"/>
                <a:ext cx="2657032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Translate into 95% CL  model-dependent limits on scalar mass  vs. sin </a:t>
                </a:r>
                <a:r>
                  <a:rPr lang="el-GR" sz="2000" dirty="0"/>
                  <a:t>θ</a:t>
                </a:r>
                <a:endParaRPr lang="en-US" sz="2000" dirty="0"/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Dark Higgs mixing with the SM Higgs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Strongest limits using </a:t>
                </a:r>
                <a:r>
                  <a:rPr lang="en-US" sz="2000" dirty="0" err="1"/>
                  <a:t>e</a:t>
                </a:r>
                <a:r>
                  <a:rPr lang="en-US" sz="2000" baseline="30000" dirty="0" err="1"/>
                  <a:t>+</a:t>
                </a:r>
                <a:r>
                  <a:rPr lang="en-US" sz="2000" dirty="0" err="1"/>
                  <a:t>e</a:t>
                </a:r>
                <a:r>
                  <a:rPr lang="en-US" sz="2000" baseline="30000" dirty="0"/>
                  <a:t>- </a:t>
                </a:r>
                <a:r>
                  <a:rPr lang="en-US" sz="2000" dirty="0"/>
                  <a:t>mode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7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41F7-C9D1-47EA-B47B-1E3BC1FD6BA2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97983-78AA-66BF-0387-B68A44217503}"/>
              </a:ext>
            </a:extLst>
          </p:cNvPr>
          <p:cNvSpPr txBox="1"/>
          <p:nvPr/>
        </p:nvSpPr>
        <p:spPr>
          <a:xfrm>
            <a:off x="0" y="-12049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          Further Aspects of Light Dark Matter Searches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319D-D299-6CB1-D603-C368B2A9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W. W. Jacobs -- Dark Sector,  Belle II Summer Workshop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DFE689-7D64-255F-B71C-5B30DAAE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932BCE-341E-F093-6A80-51852CA97358}"/>
              </a:ext>
            </a:extLst>
          </p:cNvPr>
          <p:cNvSpPr txBox="1"/>
          <p:nvPr/>
        </p:nvSpPr>
        <p:spPr>
          <a:xfrm>
            <a:off x="336270" y="4776282"/>
            <a:ext cx="58328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Mostly “clean” low multiplicity signatures w/ nearly hermetic detector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u="sng" dirty="0">
                <a:latin typeface="+mj-lt"/>
              </a:rPr>
              <a:t>Can investigate missing energy channels; Invisible particles, often in closed kinematics regime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Some fully neutral final states accessible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53A4A-65A3-1B2B-B6D4-2C95E42E1E9D}"/>
              </a:ext>
            </a:extLst>
          </p:cNvPr>
          <p:cNvSpPr txBox="1"/>
          <p:nvPr/>
        </p:nvSpPr>
        <p:spPr>
          <a:xfrm>
            <a:off x="6334484" y="4309190"/>
            <a:ext cx="61914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Explanations of some astrophysics anomalies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      (PAMELA, AMS, FERMI, …)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Explanation of the (g-2)</a:t>
            </a:r>
            <a:r>
              <a:rPr lang="el-GR" sz="2000" baseline="-25000" dirty="0">
                <a:latin typeface="+mj-lt"/>
              </a:rPr>
              <a:t>μ</a:t>
            </a:r>
            <a:r>
              <a:rPr lang="en-US" sz="2000" baseline="-25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effect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Explain some </a:t>
            </a:r>
            <a:r>
              <a:rPr lang="en-US" sz="2000" dirty="0" err="1">
                <a:latin typeface="+mj-lt"/>
              </a:rPr>
              <a:t>flavour</a:t>
            </a:r>
            <a:r>
              <a:rPr lang="en-US" sz="2000" dirty="0">
                <a:latin typeface="+mj-lt"/>
              </a:rPr>
              <a:t> anomalies (LHCB, Belle, …)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Some light mediators (not interacting with quarks) could escape direct search exclusion limits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50B36-AC62-D6C2-8E86-B194CC03CF5A}"/>
              </a:ext>
            </a:extLst>
          </p:cNvPr>
          <p:cNvSpPr txBox="1"/>
          <p:nvPr/>
        </p:nvSpPr>
        <p:spPr>
          <a:xfrm>
            <a:off x="4654987" y="1035461"/>
            <a:ext cx="7537014" cy="2862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0" u="sng" strike="noStrike" baseline="0" dirty="0">
                <a:solidFill>
                  <a:srgbClr val="F1900F"/>
                </a:solidFill>
                <a:latin typeface="Calibri Light" panose="020F0302020204030204" pitchFamily="34" charset="0"/>
              </a:rPr>
              <a:t>Prompt decay to SM</a:t>
            </a:r>
            <a:r>
              <a:rPr lang="en-US" sz="2000" b="1" i="0" u="none" strike="noStrike" baseline="0" dirty="0">
                <a:solidFill>
                  <a:srgbClr val="F1900F"/>
                </a:solidFill>
                <a:latin typeface="Calibri Light" panose="020F030202020403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i="0" u="none" strike="noStrike" baseline="0" dirty="0">
                <a:solidFill>
                  <a:srgbClr val="F1900F"/>
                </a:solidFill>
                <a:latin typeface="Calibri Light" panose="020F0302020204030204" pitchFamily="34" charset="0"/>
              </a:rPr>
              <a:t>visible signature -&gt; invariant mass bump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u="sng" strike="noStrike" baseline="0" dirty="0">
                <a:latin typeface="Calibri Light" panose="020F0302020204030204" pitchFamily="34" charset="0"/>
              </a:rPr>
              <a:t>Long lived</a:t>
            </a: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decay-length &lt; O(1)m: visible signature -&gt; displaced vertex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0" i="0" u="none" strike="noStrike" baseline="0" dirty="0">
                <a:latin typeface="Calibri Light" panose="020F0302020204030204" pitchFamily="34" charset="0"/>
              </a:rPr>
              <a:t>decay-length &gt; O(1)m: invisible signature -&gt; missing momentum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i="0" u="sng" strike="noStrike" baseline="0" dirty="0">
                <a:solidFill>
                  <a:srgbClr val="00B050"/>
                </a:solidFill>
                <a:latin typeface="Calibri Light" panose="020F0302020204030204" pitchFamily="34" charset="0"/>
              </a:rPr>
              <a:t>Decay to DM particle</a:t>
            </a:r>
            <a:r>
              <a:rPr lang="en-US" sz="2000" b="1" i="0" u="none" strike="noStrike" baseline="0" dirty="0">
                <a:solidFill>
                  <a:srgbClr val="00B050"/>
                </a:solidFill>
                <a:latin typeface="Calibri Light" panose="020F030202020403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i="0" u="none" strike="noStrike" baseline="0" dirty="0">
                <a:solidFill>
                  <a:srgbClr val="00B050"/>
                </a:solidFill>
                <a:latin typeface="Calibri Light" panose="020F0302020204030204" pitchFamily="34" charset="0"/>
              </a:rPr>
              <a:t>invisible signature -&gt; missing momentum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i="0" u="none" strike="noStrike" baseline="0" dirty="0">
                <a:solidFill>
                  <a:srgbClr val="00B050"/>
                </a:solidFill>
                <a:latin typeface="Calibri Light" panose="020F0302020204030204" pitchFamily="34" charset="0"/>
              </a:rPr>
              <a:t>Decay to SM + DM particles: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="1" i="0" u="none" strike="noStrike" baseline="0" dirty="0">
                <a:solidFill>
                  <a:srgbClr val="00B050"/>
                </a:solidFill>
                <a:latin typeface="Calibri Light" panose="020F0302020204030204" pitchFamily="34" charset="0"/>
              </a:rPr>
              <a:t>partially visible signature -&gt; displaced vertex not pointing to 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F6B14-7802-B05D-5528-5138A1FC4BB6}"/>
              </a:ext>
            </a:extLst>
          </p:cNvPr>
          <p:cNvSpPr txBox="1"/>
          <p:nvPr/>
        </p:nvSpPr>
        <p:spPr>
          <a:xfrm>
            <a:off x="146311" y="565057"/>
            <a:ext cx="12045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sng" strike="noStrike" baseline="0" dirty="0">
                <a:solidFill>
                  <a:srgbClr val="FF0000"/>
                </a:solidFill>
              </a:rPr>
              <a:t>    Different signatures/topologies  depending on DM </a:t>
            </a:r>
            <a:r>
              <a:rPr lang="en-US" sz="2400" u="sng" dirty="0">
                <a:solidFill>
                  <a:srgbClr val="FF0000"/>
                </a:solidFill>
              </a:rPr>
              <a:t>&amp; </a:t>
            </a:r>
            <a:r>
              <a:rPr lang="en-US" sz="2400" b="0" i="0" u="sng" strike="noStrike" baseline="0" dirty="0">
                <a:solidFill>
                  <a:srgbClr val="FF0000"/>
                </a:solidFill>
              </a:rPr>
              <a:t>mediator mass relation and lifetimes</a:t>
            </a:r>
            <a:endParaRPr lang="en-US" b="0" i="0" u="sng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E2C2B5-B2E1-1F40-76E6-0533F26318BE}"/>
              </a:ext>
            </a:extLst>
          </p:cNvPr>
          <p:cNvGrpSpPr>
            <a:grpSpLocks noChangeAspect="1"/>
          </p:cNvGrpSpPr>
          <p:nvPr/>
        </p:nvGrpSpPr>
        <p:grpSpPr>
          <a:xfrm>
            <a:off x="18804" y="979666"/>
            <a:ext cx="4881587" cy="3216634"/>
            <a:chOff x="1656272" y="2175874"/>
            <a:chExt cx="5297437" cy="34906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CA0980-B491-2FC4-ACC7-1C528537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72" y="2425889"/>
              <a:ext cx="4945074" cy="324063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B46441-EC0B-D84E-0139-DFB60708EF86}"/>
                </a:ext>
              </a:extLst>
            </p:cNvPr>
            <p:cNvSpPr txBox="1"/>
            <p:nvPr/>
          </p:nvSpPr>
          <p:spPr>
            <a:xfrm>
              <a:off x="3973282" y="2865654"/>
              <a:ext cx="1301453" cy="48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invisible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544B72-921E-AE9B-A8A1-8A51016CEC68}"/>
                </a:ext>
              </a:extLst>
            </p:cNvPr>
            <p:cNvSpPr txBox="1"/>
            <p:nvPr/>
          </p:nvSpPr>
          <p:spPr>
            <a:xfrm>
              <a:off x="5869872" y="4356041"/>
              <a:ext cx="1083837" cy="48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visible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AAA227-3BDC-AA1D-BE8E-8F187C7FB07F}"/>
                </a:ext>
              </a:extLst>
            </p:cNvPr>
            <p:cNvSpPr txBox="1"/>
            <p:nvPr/>
          </p:nvSpPr>
          <p:spPr>
            <a:xfrm>
              <a:off x="2850081" y="4972113"/>
              <a:ext cx="1472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long-lived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AEE9A6-4C40-159E-33FA-C9DF34EB5B9E}"/>
                </a:ext>
              </a:extLst>
            </p:cNvPr>
            <p:cNvSpPr txBox="1"/>
            <p:nvPr/>
          </p:nvSpPr>
          <p:spPr>
            <a:xfrm>
              <a:off x="2737147" y="2175874"/>
              <a:ext cx="1301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off-shell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BFC75C-BEAF-EC6F-36DA-304E0441EF38}"/>
              </a:ext>
            </a:extLst>
          </p:cNvPr>
          <p:cNvSpPr txBox="1"/>
          <p:nvPr/>
        </p:nvSpPr>
        <p:spPr>
          <a:xfrm>
            <a:off x="18804" y="4345432"/>
            <a:ext cx="5906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Advantages of Belle II / e</a:t>
            </a:r>
            <a:r>
              <a:rPr lang="en-US" sz="2400" u="sng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-e</a:t>
            </a:r>
            <a:r>
              <a:rPr lang="en-US" sz="2400" u="sng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 collider searches</a:t>
            </a:r>
            <a:endParaRPr lang="en-US" b="0" i="0" u="sng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C1749F-6693-FD30-6410-CB385DA8A783}"/>
              </a:ext>
            </a:extLst>
          </p:cNvPr>
          <p:cNvSpPr txBox="1"/>
          <p:nvPr/>
        </p:nvSpPr>
        <p:spPr>
          <a:xfrm>
            <a:off x="7427084" y="3896225"/>
            <a:ext cx="3131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Additional benefits</a:t>
            </a:r>
            <a:endParaRPr lang="en-US" b="0" i="0" u="sng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3" grpId="0" animBg="1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70.49118"/>
  <p:tag name="OUTPUTTYPE" val="PNG"/>
  <p:tag name="IGUANATEXVERSION" val="160"/>
  <p:tag name="LATEXADDIN" val="\documentclass{article}&#10;\usepackage{amsmath}&#10;\pagestyle{empty}&#10;\begin{document}&#10;&#10;$\mathbf{\chi}$&#10;&#10;&#10;\end{document}"/>
  <p:tag name="IGUANATEXSIZE" val="22"/>
  <p:tag name="IGUANATEXCURSOR" val="9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929.1339"/>
  <p:tag name="OUTPUTTYPE" val="PNG"/>
  <p:tag name="IGUANATEXVERSION" val="160"/>
  <p:tag name="LATEXADDIN" val="\documentclass{article}&#10;\usepackage{amsmath}&#10;\pagestyle{empty}&#10;\begin{document}&#10;$M^2_{recoil}~ vs.~ \theta^{CM}_{recoil}$&#10;\end{document}"/>
  <p:tag name="IGUANATEXSIZE" val="20"/>
  <p:tag name="IGUANATEXCURSOR" val="9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969.254"/>
  <p:tag name="OUTPUTTYPE" val="PNG"/>
  <p:tag name="IGUANATEXVERSION" val="160"/>
  <p:tag name="LATEXADDIN" val="\documentclass{article}&#10;\usepackage{amsmath}&#10;\pagestyle{empty}&#10;\begin{document}&#10;&#10;&#10;$\mathbf{\sigma(e^+e^- \rightarrow \mu^+\mu^-Z', Z' \rightarrow invisible)}$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.4874"/>
  <p:tag name="ORIGINALWIDTH" val="285.7143"/>
  <p:tag name="OUTPUTTYPE" val="PNG"/>
  <p:tag name="IGUANATEXVERSION" val="160"/>
  <p:tag name="LATEXADDIN" val="\documentclass{article}&#10;\usepackage{amsmath}&#10;\pagestyle{empty}&#10;\begin{document}&#10;&#10;$\tau^+\tau^-$&#10;&#10;&#10;\end{document}"/>
  <p:tag name="IGUANATEXSIZE" val="32"/>
  <p:tag name="IGUANATEXCURSOR" val="9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1076.115"/>
  <p:tag name="OUTPUTTYPE" val="PNG"/>
  <p:tag name="IGUANATEXVERSION" val="160"/>
  <p:tag name="LATEXADDIN" val="\documentclass{article}&#10;\usepackage{amsmath}&#10;\pagestyle{empty}&#10;\begin{document}&#10;&#10;&#10;$e^+e^- \rightarrow \mu^+\mu^-\tau^+\tau^-$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129.7338"/>
  <p:tag name="OUTPUTTYPE" val="PNG"/>
  <p:tag name="IGUANATEXVERSION" val="160"/>
  <p:tag name="LATEXADDIN" val="\documentclass{article}&#10;\usepackage{amsmath}&#10;\pagestyle{empty}&#10;\begin{document}&#10;&#10;&#10;$ \mathbf{\tau\tau} $&#10;&#10;\end{document}"/>
  <p:tag name="IGUANATEXSIZE" val="20"/>
  <p:tag name="IGUANATEXCURSOR" val="10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154.4807"/>
  <p:tag name="OUTPUTTYPE" val="PNG"/>
  <p:tag name="IGUANATEXVERSION" val="160"/>
  <p:tag name="LATEXADDIN" val="\documentclass{article}&#10;\usepackage{amsmath}&#10;\pagestyle{empty}&#10;\begin{document}&#10;&#10;$\mathbf{\alpha_D}$&#10;&#10;&#10;\end{document}"/>
  <p:tag name="IGUANATEXSIZE" val="20"/>
  <p:tag name="IGUANATEXCURSOR" val="99"/>
  <p:tag name="TRANSPARENCY" val="True"/>
  <p:tag name="LATEXENGINEID" val="0"/>
  <p:tag name="TEMPFOLDER" val="c:\temp\"/>
  <p:tag name="LATEXFORMHEIGHT" val="320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419.1976"/>
  <p:tag name="OUTPUTTYPE" val="PNG"/>
  <p:tag name="IGUANATEXVERSION" val="160"/>
  <p:tag name="LATEXADDIN" val="\documentclass{article}&#10;\usepackage{amsmath}&#10;\pagestyle{empty}&#10;\begin{document}&#10;&#10;$\mathbf{\epsilon^2 \times \alpha_D}$&#10;&#10;&#10;\end{document}"/>
  <p:tag name="IGUANATEXSIZE" val="24"/>
  <p:tag name="IGUANATEXCURSOR" val="1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1724.784"/>
  <p:tag name="OUTPUTTYPE" val="PNG"/>
  <p:tag name="IGUANATEXVERSION" val="160"/>
  <p:tag name="LATEXADDIN" val="\documentclass{article}&#10;\usepackage{amsmath}&#10;\pagestyle{empty}&#10;\begin{document}&#10;&#10;$e^+e^- \to \mu^+\mu^- +$ missing energy &#10;&#10;&#10;\end{document}"/>
  <p:tag name="IGUANATEXSIZE" val="20"/>
  <p:tag name="IGUANATEXCURSOR" val="1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.4874"/>
  <p:tag name="ORIGINALWIDTH" val="1070.116"/>
  <p:tag name="OUTPUTTYPE" val="PNG"/>
  <p:tag name="IGUANATEXVERSION" val="160"/>
  <p:tag name="LATEXADDIN" val="\documentclass{article}&#10;\usepackage{amsmath}&#10;\pagestyle{empty}&#10;\begin{document}&#10;&#10;&#10;$e^+e^- \rightarrow A'^* \rightarrow h'A'$&#10;&#10;\end{document}"/>
  <p:tag name="IGUANATEXSIZE" val="20"/>
  <p:tag name="IGUANATEXCURSOR" val="10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1724.784"/>
  <p:tag name="OUTPUTTYPE" val="PNG"/>
  <p:tag name="IGUANATEXVERSION" val="160"/>
  <p:tag name="LATEXADDIN" val="\documentclass{article}&#10;\usepackage{amsmath}&#10;\pagestyle{empty}&#10;\begin{document}&#10;&#10;$e^+e^- \to \mu^+\mu^- +$ missing energy &#10;&#10;&#10;\end{document}"/>
  <p:tag name="IGUANATEXSIZE" val="20"/>
  <p:tag name="IGUANATEXCURSOR" val="1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434.9456"/>
  <p:tag name="OUTPUTTYPE" val="PNG"/>
  <p:tag name="IGUANATEXVERSION" val="160"/>
  <p:tag name="LATEXADDIN" val="\documentclass{article}&#10;\usepackage{amsmath}&#10;\pagestyle{empty}&#10;\begin{document}&#10;&#10;&#10;$L_\mu - L_\tau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419.1976"/>
  <p:tag name="OUTPUTTYPE" val="PNG"/>
  <p:tag name="IGUANATEXVERSION" val="160"/>
  <p:tag name="LATEXADDIN" val="\documentclass{article}&#10;\usepackage{amsmath}&#10;\pagestyle{empty}&#10;\begin{document}&#10;&#10;$\mathbf{\epsilon^2 \times \alpha_D}$&#10;&#10;&#10;\end{document}"/>
  <p:tag name="IGUANATEXSIZE" val="24"/>
  <p:tag name="IGUANATEXCURSOR" val="1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419.1976"/>
  <p:tag name="OUTPUTTYPE" val="PNG"/>
  <p:tag name="IGUANATEXVERSION" val="160"/>
  <p:tag name="LATEXADDIN" val="\documentclass{article}&#10;\usepackage{amsmath}&#10;\pagestyle{empty}&#10;\begin{document}&#10;&#10;$\mathbf{\epsilon^2 \times \alpha_D}$&#10;&#10;&#10;\end{document}"/>
  <p:tag name="IGUANATEXSIZE" val="24"/>
  <p:tag name="IGUANATEXCURSOR" val="1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419.1976"/>
  <p:tag name="OUTPUTTYPE" val="PNG"/>
  <p:tag name="IGUANATEXVERSION" val="160"/>
  <p:tag name="LATEXADDIN" val="\documentclass{article}&#10;\usepackage{amsmath}&#10;\pagestyle{empty}&#10;\begin{document}&#10;&#10;$\mathbf{\epsilon^2 \times \alpha_D}$&#10;&#10;&#10;\end{document}"/>
  <p:tag name="IGUANATEXSIZE" val="24"/>
  <p:tag name="IGUANATEXCURSOR" val="1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419.1976"/>
  <p:tag name="OUTPUTTYPE" val="PNG"/>
  <p:tag name="IGUANATEXVERSION" val="160"/>
  <p:tag name="LATEXADDIN" val="\documentclass{article}&#10;\usepackage{amsmath}&#10;\pagestyle{empty}&#10;\begin{document}&#10;&#10;$\mathbf{\epsilon^2 \times \alpha_D}$&#10;&#10;&#10;\end{document}"/>
  <p:tag name="IGUANATEXSIZE" val="24"/>
  <p:tag name="IGUANATEXCURSOR" val="1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908.1365"/>
  <p:tag name="OUTPUTTYPE" val="PNG"/>
  <p:tag name="IGUANATEXVERSION" val="160"/>
  <p:tag name="LATEXADDIN" val="\documentclass{article}&#10;\usepackage{amsmath}&#10;\pagestyle{empty}&#10;\begin{document}&#10;&#10;$e^+ e^- \rightarrow \mu^+ \mu^- Z'$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2.066"/>
  <p:tag name="OUTPUTTYPE" val="PNG"/>
  <p:tag name="IGUANATEXVERSION" val="160"/>
  <p:tag name="LATEXADDIN" val="\documentclass{article}&#10;\usepackage{amsmath}&#10;\pagestyle{empty}&#10;\begin{document}&#10;&#10;&#10;$ \mathcal{BR}(Z' \rightarrow \nu\bar{\nu}) \sim 33-100\%$&#10;&#10;\end{document}"/>
  <p:tag name="IGUANATEXSIZE" val="24"/>
  <p:tag name="IGUANATEXCURSOR" val="9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12.598"/>
  <p:tag name="OUTPUTTYPE" val="PNG"/>
  <p:tag name="IGUANATEXVERSION" val="160"/>
  <p:tag name="LATEXADDIN" val="\documentclass{article}&#10;\usepackage{amsmath}&#10;\pagestyle{empty}&#10;\begin{document}&#10;&#10;&#10;$\mathcal{BR}(Z' \rightarrow \chi\bar{\chi}) \sim 100\%$&#10;&#10;\end{document}"/>
  <p:tag name="IGUANATEXSIZE" val="20"/>
  <p:tag name="IGUANATEXCURSOR" val="13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908.1365"/>
  <p:tag name="OUTPUTTYPE" val="PNG"/>
  <p:tag name="IGUANATEXVERSION" val="160"/>
  <p:tag name="LATEXADDIN" val="\documentclass{article}&#10;\usepackage{amsmath}&#10;\pagestyle{empty}&#10;\begin{document}&#10;&#10;$e^+ e^- \rightarrow \mu^+ \mu^- Z'$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908.1365"/>
  <p:tag name="OUTPUTTYPE" val="PNG"/>
  <p:tag name="IGUANATEXVERSION" val="160"/>
  <p:tag name="LATEXADDIN" val="\documentclass{article}&#10;\usepackage{amsmath}&#10;\pagestyle{empty}&#10;\begin{document}&#10;&#10;$e^+ e^- \rightarrow \mu^+ \mu^- Z'$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908.1365"/>
  <p:tag name="OUTPUTTYPE" val="PNG"/>
  <p:tag name="IGUANATEXVERSION" val="160"/>
  <p:tag name="LATEXADDIN" val="\documentclass{article}&#10;\usepackage{amsmath}&#10;\pagestyle{empty}&#10;\begin{document}&#10;&#10;$e^+ e^- \rightarrow \mu^+ \mu^- Z'$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2596.176"/>
  <p:tag name="OUTPUTTYPE" val="PNG"/>
  <p:tag name="IGUANATEXVERSION" val="160"/>
  <p:tag name="LATEXADDIN" val="\documentclass{article}&#10;\usepackage{amsmath}&#10;\pagestyle{empty}&#10;\begin{document}&#10;&#10;$\mathbf{M^2_{recoil}(\mu\mu) = s + M(\mu\mu)^2 - \sqrt{s}&#10;(E^{CM}_{\mu^+} + E^{CM}_{\mu^-})}$&#10;&#10;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23039</TotalTime>
  <Words>3201</Words>
  <Application>Microsoft Office PowerPoint</Application>
  <PresentationFormat>Widescreen</PresentationFormat>
  <Paragraphs>389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AAAAA L+ STIX General</vt:lpstr>
      <vt:lpstr>AAAAA M+ STIX General</vt:lpstr>
      <vt:lpstr>AAAAA N+ STIX General</vt:lpstr>
      <vt:lpstr>AAAAA O+ STIX General</vt:lpstr>
      <vt:lpstr>AAAAAB+HelveticaNeue-Light</vt:lpstr>
      <vt:lpstr>AAAAAG+HelveticaNeue-Light</vt:lpstr>
      <vt:lpstr>AdvOT19ee2aa8.B</vt:lpstr>
      <vt:lpstr>AdvOT483a8203</vt:lpstr>
      <vt:lpstr>Arial</vt:lpstr>
      <vt:lpstr>Calibri</vt:lpstr>
      <vt:lpstr>Calibri Light</vt:lpstr>
      <vt:lpstr>Cambria Math</vt:lpstr>
      <vt:lpstr>CMMI9</vt:lpstr>
      <vt:lpstr>CMR6</vt:lpstr>
      <vt:lpstr>CMR9</vt:lpstr>
      <vt:lpstr>CMSY6</vt:lpstr>
      <vt:lpstr>Comic Sans MS</vt:lpstr>
      <vt:lpstr>Courier New</vt:lpstr>
      <vt:lpstr>DejaVuSans-Oblique</vt:lpstr>
      <vt:lpstr>Lato-Italic</vt:lpstr>
      <vt:lpstr>Lato-Regular</vt:lpstr>
      <vt:lpstr>LMSans12-Regular</vt:lpstr>
      <vt:lpstr>Script MT Bold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KLM Subdetector Status and Update</dc:title>
  <dc:creator>Jacobs, William W</dc:creator>
  <cp:lastModifiedBy>Jacobs, William W</cp:lastModifiedBy>
  <cp:revision>208</cp:revision>
  <cp:lastPrinted>2023-07-21T00:50:06Z</cp:lastPrinted>
  <dcterms:created xsi:type="dcterms:W3CDTF">2022-06-11T15:54:40Z</dcterms:created>
  <dcterms:modified xsi:type="dcterms:W3CDTF">2023-07-27T19:19:12Z</dcterms:modified>
</cp:coreProperties>
</file>