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8"/>
  </p:notesMasterIdLst>
  <p:sldIdLst>
    <p:sldId id="256" r:id="rId2"/>
    <p:sldId id="442" r:id="rId3"/>
    <p:sldId id="489" r:id="rId4"/>
    <p:sldId id="479" r:id="rId5"/>
    <p:sldId id="530" r:id="rId6"/>
    <p:sldId id="531" r:id="rId7"/>
    <p:sldId id="532" r:id="rId8"/>
    <p:sldId id="509" r:id="rId9"/>
    <p:sldId id="520" r:id="rId10"/>
    <p:sldId id="523" r:id="rId11"/>
    <p:sldId id="524" r:id="rId12"/>
    <p:sldId id="529" r:id="rId13"/>
    <p:sldId id="463" r:id="rId14"/>
    <p:sldId id="526" r:id="rId15"/>
    <p:sldId id="527" r:id="rId16"/>
    <p:sldId id="528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66AC"/>
    <a:srgbClr val="FFD579"/>
    <a:srgbClr val="FF9300"/>
    <a:srgbClr val="9016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43" autoAdjust="0"/>
    <p:restoredTop sz="94631"/>
  </p:normalViewPr>
  <p:slideViewPr>
    <p:cSldViewPr snapToGrid="0" snapToObjects="1">
      <p:cViewPr varScale="1">
        <p:scale>
          <a:sx n="131" d="100"/>
          <a:sy n="131" d="100"/>
        </p:scale>
        <p:origin x="1536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5651F-A0A0-324C-B3AB-F519BDD94ED9}" type="datetimeFigureOut">
              <a:rPr lang="en-GB" smtClean="0"/>
              <a:t>03/06/2023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C01DB0-9749-9547-8C49-BEF4CEEFF943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081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05/06/2023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45th B2GM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831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05/06/2023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45th B2GM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4110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05/06/2023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45th B2GM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9213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05/06/2023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45th B2GM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74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05/06/2023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45th B2GM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9D8C2A6F-0513-674E-87D6-A38268BE63A2}"/>
              </a:ext>
            </a:extLst>
          </p:cNvPr>
          <p:cNvCxnSpPr/>
          <p:nvPr userDrawn="1"/>
        </p:nvCxnSpPr>
        <p:spPr>
          <a:xfrm>
            <a:off x="747918" y="874643"/>
            <a:ext cx="394335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6618DF27-C47A-2A45-89A0-FCCC77CB6E4F}"/>
              </a:ext>
            </a:extLst>
          </p:cNvPr>
          <p:cNvCxnSpPr/>
          <p:nvPr userDrawn="1"/>
        </p:nvCxnSpPr>
        <p:spPr>
          <a:xfrm>
            <a:off x="747918" y="927652"/>
            <a:ext cx="394335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7449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8952" y="1020420"/>
            <a:ext cx="5896389" cy="5263047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05/06/2023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45th B2GM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4C8286A-03E0-6D49-9D42-D4B8C72EB5E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18662" y="1020420"/>
            <a:ext cx="2693504" cy="5263047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59B271C5-42D8-D24B-A4B3-320DFCBB4F3E}"/>
              </a:ext>
            </a:extLst>
          </p:cNvPr>
          <p:cNvCxnSpPr/>
          <p:nvPr userDrawn="1"/>
        </p:nvCxnSpPr>
        <p:spPr>
          <a:xfrm>
            <a:off x="747918" y="874643"/>
            <a:ext cx="394335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EF0E9747-688D-EA40-9495-E0B56C4A73A2}"/>
              </a:ext>
            </a:extLst>
          </p:cNvPr>
          <p:cNvCxnSpPr/>
          <p:nvPr userDrawn="1"/>
        </p:nvCxnSpPr>
        <p:spPr>
          <a:xfrm>
            <a:off x="747918" y="927652"/>
            <a:ext cx="394335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2324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05/06/2023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45th B2GM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1038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05/06/2023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45th B2GM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8C2A1692-A79C-F94D-8071-0A66ED90799B}"/>
              </a:ext>
            </a:extLst>
          </p:cNvPr>
          <p:cNvCxnSpPr/>
          <p:nvPr userDrawn="1"/>
        </p:nvCxnSpPr>
        <p:spPr>
          <a:xfrm>
            <a:off x="747918" y="874643"/>
            <a:ext cx="394335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3F2EE1EE-8D6D-4346-B9F2-3EAAE932E151}"/>
              </a:ext>
            </a:extLst>
          </p:cNvPr>
          <p:cNvCxnSpPr/>
          <p:nvPr userDrawn="1"/>
        </p:nvCxnSpPr>
        <p:spPr>
          <a:xfrm>
            <a:off x="747918" y="927652"/>
            <a:ext cx="394335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8416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05/06/2023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45th B2GM</a:t>
            </a: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3239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05/06/2023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45th B2GM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51A2E35D-BD29-AB44-B3A6-E75904B7FD5D}"/>
              </a:ext>
            </a:extLst>
          </p:cNvPr>
          <p:cNvCxnSpPr/>
          <p:nvPr userDrawn="1"/>
        </p:nvCxnSpPr>
        <p:spPr>
          <a:xfrm>
            <a:off x="747918" y="874643"/>
            <a:ext cx="394335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437E9A2E-0DEB-A24D-AE54-2E7394B85E80}"/>
              </a:ext>
            </a:extLst>
          </p:cNvPr>
          <p:cNvCxnSpPr/>
          <p:nvPr userDrawn="1"/>
        </p:nvCxnSpPr>
        <p:spPr>
          <a:xfrm>
            <a:off x="747918" y="927652"/>
            <a:ext cx="394335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5077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05/06/2023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45th B2GM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4544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05/06/2023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45th B2GM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1407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986FFEB-5D0A-984F-A179-F9468CD8B4F8}"/>
              </a:ext>
            </a:extLst>
          </p:cNvPr>
          <p:cNvSpPr/>
          <p:nvPr userDrawn="1"/>
        </p:nvSpPr>
        <p:spPr>
          <a:xfrm>
            <a:off x="0" y="6445803"/>
            <a:ext cx="9144000" cy="49171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27000">
                <a:schemeClr val="tx1">
                  <a:lumMod val="50000"/>
                  <a:lumOff val="50000"/>
                </a:schemeClr>
              </a:gs>
              <a:gs pos="100000">
                <a:schemeClr val="bg1">
                  <a:lumMod val="95000"/>
                </a:schemeClr>
              </a:gs>
              <a:gs pos="62000">
                <a:schemeClr val="tx1">
                  <a:lumMod val="50000"/>
                  <a:lumOff val="5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30"/>
            <a:ext cx="7886700" cy="509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364" y="6445804"/>
            <a:ext cx="1130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fr-FR"/>
              <a:t>05/06/2023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9228" y="6445806"/>
            <a:ext cx="57448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45th B2GM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9698" y="6445805"/>
            <a:ext cx="10113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fld id="{6324D5D7-7619-544E-85E6-FE67B0DC27B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7604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i="0" u="none" kern="1200" baseline="0">
          <a:solidFill>
            <a:schemeClr val="accent3">
              <a:lumMod val="75000"/>
            </a:schemeClr>
          </a:solidFill>
          <a:uFill>
            <a:solidFill>
              <a:schemeClr val="accent2">
                <a:lumMod val="75000"/>
              </a:schemeClr>
            </a:solidFill>
          </a:u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belle2.org/event/7500/timetable/#20230209.detailed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B4E66E-AC24-3A41-A158-340D5290EC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772" y="1977886"/>
            <a:ext cx="8521727" cy="1938245"/>
          </a:xfrm>
        </p:spPr>
        <p:txBody>
          <a:bodyPr>
            <a:normAutofit/>
          </a:bodyPr>
          <a:lstStyle/>
          <a:p>
            <a:pPr lvl="0"/>
            <a:r>
              <a:rPr lang="en-GB" sz="3600" i="0" u="none" strike="noStrike" dirty="0">
                <a:effectLst/>
              </a:rPr>
              <a:t>Compton polarimeter</a:t>
            </a:r>
            <a:r>
              <a:rPr lang="en-US" altLang="en-US" sz="3600" dirty="0"/>
              <a:t> at </a:t>
            </a:r>
            <a:r>
              <a:rPr lang="en-US" altLang="en-US" sz="3600" dirty="0" err="1"/>
              <a:t>SuperKEKB</a:t>
            </a:r>
            <a:br>
              <a:rPr lang="en-US" altLang="en-US" sz="6600" b="0" dirty="0">
                <a:solidFill>
                  <a:schemeClr val="tx1"/>
                </a:solidFill>
              </a:rPr>
            </a:br>
            <a:endParaRPr lang="fr-FR" sz="36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906DFE7-C6C8-C048-A97F-EA49E143AE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9135" y="3916131"/>
            <a:ext cx="6985000" cy="1173158"/>
          </a:xfrm>
        </p:spPr>
        <p:txBody>
          <a:bodyPr>
            <a:normAutofit fontScale="92500" lnSpcReduction="10000"/>
          </a:bodyPr>
          <a:lstStyle/>
          <a:p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Aurélien MARTENS</a:t>
            </a:r>
          </a:p>
          <a:p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Farah MAWAS</a:t>
            </a:r>
          </a:p>
          <a:p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Yann PEINAUD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0C11A30-F087-DD48-90DA-D222F7DB69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364" y="6492875"/>
            <a:ext cx="1130576" cy="365125"/>
          </a:xfrm>
        </p:spPr>
        <p:txBody>
          <a:bodyPr/>
          <a:lstStyle/>
          <a:p>
            <a:r>
              <a:rPr lang="fr-FR"/>
              <a:t>05/06/2023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EBC8E6C-4EC3-5F43-A325-E90D3193E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45th B2GM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62E298D-33BF-214F-8FE8-7EDD31FA5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1</a:t>
            </a:fld>
            <a:endParaRPr lang="fr-FR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983" y="314753"/>
            <a:ext cx="1554231" cy="12115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5091C6-A0FE-6966-95A1-E2405356AC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72" y="349835"/>
            <a:ext cx="3943900" cy="12384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35FAAD-4C84-AA70-82B3-0B2BCE8386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018" y="299346"/>
            <a:ext cx="1445359" cy="117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505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CC969E-12BC-E647-A621-3790ED2BB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Signal+Beam</a:t>
            </a:r>
            <a:r>
              <a:rPr lang="fr-FR" dirty="0"/>
              <a:t> </a:t>
            </a:r>
            <a:r>
              <a:rPr lang="fr-FR" dirty="0" err="1"/>
              <a:t>gas</a:t>
            </a:r>
            <a:r>
              <a:rPr lang="fr-FR" dirty="0"/>
              <a:t> background </a:t>
            </a:r>
            <a:r>
              <a:rPr lang="fr-FR" sz="2700" dirty="0"/>
              <a:t>(</a:t>
            </a:r>
            <a:r>
              <a:rPr lang="fr-FR" sz="2700" dirty="0" err="1"/>
              <a:t>toy</a:t>
            </a:r>
            <a:r>
              <a:rPr lang="fr-FR" sz="2700" dirty="0"/>
              <a:t> MC)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4CB433D-6EDE-834A-9B9F-A25CE5530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05/06/2023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96546C3-E050-664E-BB7D-D2A1D1C4D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45th B2GM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0BF8FF6-852D-924D-81DD-5C74401D7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10</a:t>
            </a:fld>
            <a:endParaRPr lang="fr-FR"/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F0E8948B-A1FC-3741-7FA7-2C14E97146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43609" y="-99391"/>
            <a:ext cx="3680791" cy="368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FR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017B8DA-EFAA-BCF1-C58B-33AE2E06E2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1" t="485" r="2302" b="2902"/>
          <a:stretch/>
        </p:blipFill>
        <p:spPr>
          <a:xfrm>
            <a:off x="-13664" y="979906"/>
            <a:ext cx="5199621" cy="306601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F5A1237-B810-E7EF-16E8-29936727EF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8" t="2025" r="1316" b="1913"/>
          <a:stretch/>
        </p:blipFill>
        <p:spPr>
          <a:xfrm>
            <a:off x="4260273" y="3679329"/>
            <a:ext cx="4897608" cy="279734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E2F551D-99A0-0533-CED7-DBD6F9E124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5675" y="830769"/>
            <a:ext cx="4171514" cy="2832805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FE9E04CB-9002-003C-7F31-15358BEFD509}"/>
              </a:ext>
            </a:extLst>
          </p:cNvPr>
          <p:cNvSpPr/>
          <p:nvPr/>
        </p:nvSpPr>
        <p:spPr>
          <a:xfrm>
            <a:off x="8407447" y="1518647"/>
            <a:ext cx="367748" cy="1093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701C3DF-F82A-8B9E-3CCF-5532B813748A}"/>
              </a:ext>
            </a:extLst>
          </p:cNvPr>
          <p:cNvSpPr txBox="1"/>
          <p:nvPr/>
        </p:nvSpPr>
        <p:spPr>
          <a:xfrm>
            <a:off x="8685657" y="1787581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>
                <a:solidFill>
                  <a:srgbClr val="FF0000"/>
                </a:solidFill>
              </a:rPr>
              <a:t>!!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8A5CDF8-A56D-1040-A28C-C356B2B3DBF0}"/>
              </a:ext>
            </a:extLst>
          </p:cNvPr>
          <p:cNvSpPr txBox="1"/>
          <p:nvPr/>
        </p:nvSpPr>
        <p:spPr>
          <a:xfrm>
            <a:off x="84798" y="4458176"/>
            <a:ext cx="49362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Background fitting being worked on.</a:t>
            </a:r>
          </a:p>
          <a:p>
            <a:r>
              <a:rPr lang="en-GB" dirty="0"/>
              <a:t>Significant bias of the fit with background included</a:t>
            </a:r>
          </a:p>
          <a:p>
            <a:r>
              <a:rPr lang="en-GB" dirty="0"/>
              <a:t> ~0.45% systematic uncertainty assigned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C8FE8AD-9F01-A74A-BF21-1E699444888B}"/>
              </a:ext>
            </a:extLst>
          </p:cNvPr>
          <p:cNvSpPr txBox="1"/>
          <p:nvPr/>
        </p:nvSpPr>
        <p:spPr>
          <a:xfrm>
            <a:off x="84798" y="5590489"/>
            <a:ext cx="4196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Actual background need to be measured to improve significance of simulation</a:t>
            </a:r>
          </a:p>
        </p:txBody>
      </p:sp>
    </p:spTree>
    <p:extLst>
      <p:ext uri="{BB962C8B-B14F-4D97-AF65-F5344CB8AC3E}">
        <p14:creationId xmlns:p14="http://schemas.microsoft.com/office/powerpoint/2010/main" val="1039673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DB70B-0809-C0DA-747B-724879BDC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FR" dirty="0"/>
              <a:t>Table of systematics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1A2F61-1EFF-8A02-3428-8B7D4E32B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05/06/2023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5A72C7-3AB8-1BE7-21B9-184AD1576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45th B2GM</a:t>
            </a:r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0140FF-A52B-DC0C-4B4D-4E5D9723D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11</a:t>
            </a:fld>
            <a:endParaRPr lang="fr-FR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4CEFB4-7245-B179-2874-F01498213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560" y="1408292"/>
            <a:ext cx="8526879" cy="268456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570245B-CC18-654A-8558-7016571D970C}"/>
              </a:ext>
            </a:extLst>
          </p:cNvPr>
          <p:cNvSpPr txBox="1"/>
          <p:nvPr/>
        </p:nvSpPr>
        <p:spPr>
          <a:xfrm>
            <a:off x="462378" y="4441837"/>
            <a:ext cx="7503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Spin transport to Belle 2 IP </a:t>
            </a:r>
            <a:r>
              <a:rPr lang="en-GB" dirty="0">
                <a:solidFill>
                  <a:srgbClr val="FF0000"/>
                </a:solidFill>
              </a:rPr>
              <a:t>(magnet misalignments</a:t>
            </a:r>
            <a:r>
              <a:rPr lang="en-GB" dirty="0"/>
              <a:t>)		        </a:t>
            </a:r>
            <a:r>
              <a:rPr lang="en-GB" dirty="0">
                <a:solidFill>
                  <a:srgbClr val="FF0000"/>
                </a:solidFill>
              </a:rPr>
              <a:t>TBD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96379FC-8A85-B049-A487-ED3EBBF5815B}"/>
              </a:ext>
            </a:extLst>
          </p:cNvPr>
          <p:cNvSpPr txBox="1"/>
          <p:nvPr/>
        </p:nvSpPr>
        <p:spPr>
          <a:xfrm>
            <a:off x="492514" y="4092858"/>
            <a:ext cx="7362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Knowledge of laser polarisation				       &lt;0.3</a:t>
            </a:r>
          </a:p>
        </p:txBody>
      </p:sp>
    </p:spTree>
    <p:extLst>
      <p:ext uri="{BB962C8B-B14F-4D97-AF65-F5344CB8AC3E}">
        <p14:creationId xmlns:p14="http://schemas.microsoft.com/office/powerpoint/2010/main" val="2413509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B720D1-8AD7-D647-A227-658D9C205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Conclusion/CDR </a:t>
            </a:r>
            <a:r>
              <a:rPr lang="fr-FR" dirty="0" err="1"/>
              <a:t>writing</a:t>
            </a:r>
            <a:r>
              <a:rPr lang="fr-FR" dirty="0"/>
              <a:t> </a:t>
            </a:r>
            <a:r>
              <a:rPr lang="fr-FR" dirty="0" err="1"/>
              <a:t>status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1B5AC4D-D3DA-BD4F-8FF9-A42A8F676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05/06/2023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85077A3-B64A-8A48-992A-80E3CF3CD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45th B2GM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F6A156-96AC-CF4C-9016-F99BFB1B1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12</a:t>
            </a:fld>
            <a:endParaRPr lang="fr-FR"/>
          </a:p>
        </p:txBody>
      </p:sp>
      <p:sp>
        <p:nvSpPr>
          <p:cNvPr id="7" name="Text Box 18">
            <a:extLst>
              <a:ext uri="{FF2B5EF4-FFF2-40B4-BE49-F238E27FC236}">
                <a16:creationId xmlns:a16="http://schemas.microsoft.com/office/drawing/2014/main" id="{D2A84E3F-72F7-6A49-B335-9F5E6EB4B2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49" y="1287179"/>
            <a:ext cx="839235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Laser system and integration is done (for a CDR document)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Integration of photon detector being prepared (</a:t>
            </a:r>
            <a:r>
              <a:rPr lang="en-US" sz="1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IJCLab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mechanical office) </a:t>
            </a:r>
            <a:r>
              <a:rPr lang="en-US" sz="1400" dirty="0">
                <a:solidFill>
                  <a:srgbClr val="FF0000"/>
                </a:solidFill>
              </a:rPr>
              <a:t>under progress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Integration of electron detector </a:t>
            </a:r>
            <a:r>
              <a:rPr lang="en-US" sz="1400" dirty="0">
                <a:solidFill>
                  <a:srgbClr val="FF0000"/>
                </a:solidFill>
                <a:sym typeface="Wingdings" pitchFamily="2" charset="2"/>
              </a:rPr>
              <a:t> to be updated from White paper</a:t>
            </a: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Sensitivity study (MC description + fit + results) nearly all described (maybe too many details) </a:t>
            </a:r>
            <a:r>
              <a:rPr lang="en-US" sz="1400" dirty="0">
                <a:solidFill>
                  <a:srgbClr val="FF0000"/>
                </a:solidFill>
              </a:rPr>
              <a:t>to be continued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Description of </a:t>
            </a:r>
            <a:r>
              <a:rPr lang="en-US" sz="1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Touschek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lifetime polarimetry (for staged approach) </a:t>
            </a:r>
            <a:r>
              <a:rPr lang="en-US" sz="1400" dirty="0">
                <a:solidFill>
                  <a:srgbClr val="FF0000"/>
                </a:solidFill>
              </a:rPr>
              <a:t>TBD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Quick description transverse Compton polarimetry and related challenges </a:t>
            </a:r>
            <a:r>
              <a:rPr lang="en-US" sz="1400" dirty="0">
                <a:solidFill>
                  <a:srgbClr val="FF0000"/>
                </a:solidFill>
              </a:rPr>
              <a:t>TBD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Please comment, comment/criticize</a:t>
            </a:r>
            <a:endParaRPr lang="en-US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125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4625CB-C013-1743-942F-62893CC2C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Transverse polarimetry at HERA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B2C922-8455-B440-A9EB-43EDFB12C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05/06/2023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53B0066-2120-034A-A98E-49505A89E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45th B2GM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A765DCD-EF26-F043-BBEC-04756F8EB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pPr/>
              <a:t>13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A35B722-D312-C44B-96A5-2EFF0C936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7198" y="3613034"/>
            <a:ext cx="3557216" cy="257983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1A43988-94AE-5645-B193-E64DD38D10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4561" y="1111366"/>
            <a:ext cx="6229165" cy="221247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13BC75ED-6A83-9D47-9B21-ECA2E33820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619" y="1239769"/>
            <a:ext cx="4462271" cy="2505600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7DF8CCD8-CBD6-3E40-9673-991777665582}"/>
              </a:ext>
            </a:extLst>
          </p:cNvPr>
          <p:cNvSpPr txBox="1"/>
          <p:nvPr/>
        </p:nvSpPr>
        <p:spPr>
          <a:xfrm>
            <a:off x="392618" y="3655921"/>
            <a:ext cx="4368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Exactly the operation that was done at HERA TPOL a long time ago.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AEA1FAF-EF43-1C49-884A-7D9E8BF4C67F}"/>
              </a:ext>
            </a:extLst>
          </p:cNvPr>
          <p:cNvSpPr txBox="1"/>
          <p:nvPr/>
        </p:nvSpPr>
        <p:spPr>
          <a:xfrm>
            <a:off x="392616" y="4370520"/>
            <a:ext cx="4368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Notoriously a difficult task but ‘do-able’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584B44E-3BD8-3B4A-AE8E-085B6409570A}"/>
              </a:ext>
            </a:extLst>
          </p:cNvPr>
          <p:cNvSpPr txBox="1"/>
          <p:nvPr/>
        </p:nvSpPr>
        <p:spPr>
          <a:xfrm>
            <a:off x="392616" y="5670780"/>
            <a:ext cx="4368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Eased by implementing a nicely vertically segmented electron detector.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F36F9D7-F2E8-104A-A88F-359EADA5EA1D}"/>
              </a:ext>
            </a:extLst>
          </p:cNvPr>
          <p:cNvSpPr txBox="1"/>
          <p:nvPr/>
        </p:nvSpPr>
        <p:spPr>
          <a:xfrm>
            <a:off x="903151" y="4737945"/>
            <a:ext cx="43683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à"/>
            </a:pPr>
            <a:r>
              <a:rPr lang="en-GB" dirty="0">
                <a:sym typeface="Wingdings" pitchFamily="2" charset="2"/>
              </a:rPr>
              <a:t>Requires detailed simulations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en-GB" dirty="0">
                <a:sym typeface="Wingdings" pitchFamily="2" charset="2"/>
              </a:rPr>
              <a:t>Requires some transverse sampling (not easy for photons) 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4786420-9A78-2AE1-8747-5BE025915E26}"/>
              </a:ext>
            </a:extLst>
          </p:cNvPr>
          <p:cNvSpPr/>
          <p:nvPr/>
        </p:nvSpPr>
        <p:spPr>
          <a:xfrm>
            <a:off x="2961862" y="2283652"/>
            <a:ext cx="1799056" cy="289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AF93FF-4055-7645-2783-81BC745FF7C4}"/>
              </a:ext>
            </a:extLst>
          </p:cNvPr>
          <p:cNvSpPr/>
          <p:nvPr/>
        </p:nvSpPr>
        <p:spPr>
          <a:xfrm rot="16200000">
            <a:off x="-3112025" y="3116111"/>
            <a:ext cx="6477967" cy="253916"/>
          </a:xfrm>
          <a:prstGeom prst="rect">
            <a:avLst/>
          </a:prstGeom>
          <a:gradFill flip="none" rotWithShape="1">
            <a:gsLst>
              <a:gs pos="0">
                <a:schemeClr val="accent3">
                  <a:alpha val="5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en-GB" sz="105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https://</a:t>
            </a:r>
            <a:r>
              <a:rPr lang="en-GB" sz="105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indico.cern.ch</a:t>
            </a:r>
            <a:r>
              <a:rPr lang="en-GB" sz="105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/event/1181966/contributions/5046178/attachments/2512013/4318517/220905_tpol.pdf</a:t>
            </a:r>
            <a:endParaRPr lang="en-US" sz="105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783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6279A8-C1EA-8B40-B0E9-211102524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Touschek</a:t>
            </a:r>
            <a:r>
              <a:rPr lang="en-GB" dirty="0"/>
              <a:t> lifetime can be used also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0CE93B-B4D8-4F4F-858B-ED7FB66F6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134962"/>
            <a:ext cx="5023121" cy="5154350"/>
          </a:xfrm>
        </p:spPr>
        <p:txBody>
          <a:bodyPr>
            <a:normAutofit fontScale="70000" lnSpcReduction="20000"/>
          </a:bodyPr>
          <a:lstStyle/>
          <a:p>
            <a:r>
              <a:rPr lang="en-GB" dirty="0" err="1"/>
              <a:t>Touschek</a:t>
            </a:r>
            <a:r>
              <a:rPr lang="en-GB" dirty="0"/>
              <a:t> described the lifetime of electrons in </a:t>
            </a:r>
            <a:r>
              <a:rPr lang="en-GB" dirty="0" err="1"/>
              <a:t>AdA</a:t>
            </a:r>
            <a:r>
              <a:rPr lang="en-GB" dirty="0"/>
              <a:t> (’accumulation ring’) in 1963 (</a:t>
            </a:r>
            <a:r>
              <a:rPr lang="en-GB" dirty="0" err="1"/>
              <a:t>Bernardini</a:t>
            </a:r>
            <a:r>
              <a:rPr lang="en-GB" dirty="0"/>
              <a:t> et al., Phys. Rev. Lett 10 (1963) 407)</a:t>
            </a:r>
          </a:p>
          <a:p>
            <a:r>
              <a:rPr lang="en-GB" dirty="0"/>
              <a:t>Baier &amp; </a:t>
            </a:r>
            <a:r>
              <a:rPr lang="en-GB" dirty="0" err="1"/>
              <a:t>Khoze</a:t>
            </a:r>
            <a:r>
              <a:rPr lang="en-GB" dirty="0"/>
              <a:t>, pointed out that </a:t>
            </a:r>
            <a:r>
              <a:rPr lang="en-GB" dirty="0" err="1"/>
              <a:t>Touschek</a:t>
            </a:r>
            <a:r>
              <a:rPr lang="en-GB" dirty="0"/>
              <a:t> lifetime is sensitive to polarization (At. </a:t>
            </a:r>
            <a:r>
              <a:rPr lang="en-GB" dirty="0" err="1"/>
              <a:t>Energ</a:t>
            </a:r>
            <a:r>
              <a:rPr lang="en-GB" dirty="0"/>
              <a:t>. 25 (1968) 440)</a:t>
            </a:r>
          </a:p>
          <a:p>
            <a:r>
              <a:rPr lang="en-GB" dirty="0"/>
              <a:t>It was then use in the VEPP-2M ring to measure depolarization (and thus beam energy): </a:t>
            </a:r>
            <a:r>
              <a:rPr lang="en-GB" dirty="0" err="1"/>
              <a:t>Derbenev</a:t>
            </a:r>
            <a:r>
              <a:rPr lang="en-GB" dirty="0"/>
              <a:t> Part. Acc. 8 (1978) 115</a:t>
            </a:r>
          </a:p>
          <a:p>
            <a:pPr lvl="1"/>
            <a:r>
              <a:rPr lang="en-GB" dirty="0"/>
              <a:t>Measuring the </a:t>
            </a:r>
            <a:r>
              <a:rPr lang="en-GB" dirty="0" err="1"/>
              <a:t>couting</a:t>
            </a:r>
            <a:r>
              <a:rPr lang="en-GB" dirty="0"/>
              <a:t> rate of scattered electrons</a:t>
            </a:r>
          </a:p>
          <a:p>
            <a:r>
              <a:rPr lang="en-GB" dirty="0"/>
              <a:t>Ex: Allowed first precision mass measurement of J/Psi (3096.93+-0.09 MeV) then superseded in 1993 (E760) </a:t>
            </a:r>
          </a:p>
          <a:p>
            <a:r>
              <a:rPr lang="en-GB" dirty="0" err="1"/>
              <a:t>Continously</a:t>
            </a:r>
            <a:r>
              <a:rPr lang="en-GB" dirty="0"/>
              <a:t> improved at VEPP-4M  (KEDR at VEPP-4M: 3096.900 ± 0.002 ± 0.006 MeV): Phys. Lett 96B (1980) 214; </a:t>
            </a:r>
            <a:r>
              <a:rPr lang="en-GB" dirty="0" err="1"/>
              <a:t>Blinov</a:t>
            </a:r>
            <a:r>
              <a:rPr lang="en-GB" dirty="0"/>
              <a:t> et al., proc. of EPAC (2002) 1954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DEE7861-0509-9D47-B492-25449E5B8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05/06/2023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EF55778-3D6A-4C45-AA06-DDDDBCFC4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45th B2GM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F0C8F0C-115E-6745-BD0A-A269F0F59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14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D41EC86-D846-FB45-AD41-317B869C5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4962" y="965634"/>
            <a:ext cx="2814940" cy="288171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D6AAC16-74CB-A547-87F8-64CFD4F2C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8567" y="3935870"/>
            <a:ext cx="2736782" cy="226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172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D67A19-84B2-4140-AF80-0060DCAC9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 slightly more modern use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E49119A-8AFE-4D4B-B0A1-8F91027AC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13" y="1103860"/>
            <a:ext cx="7886700" cy="1771842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Used at :</a:t>
            </a:r>
          </a:p>
          <a:p>
            <a:pPr lvl="1"/>
            <a:r>
              <a:rPr lang="en-GB" dirty="0" err="1"/>
              <a:t>HIgS</a:t>
            </a:r>
            <a:r>
              <a:rPr lang="en-GB" dirty="0"/>
              <a:t> (DUKE): NIM</a:t>
            </a:r>
            <a:r>
              <a:rPr lang="fr-FR" dirty="0">
                <a:effectLst/>
                <a:latin typeface="AdvP4DF60E"/>
              </a:rPr>
              <a:t>A 614 (2010) 339</a:t>
            </a:r>
            <a:endParaRPr lang="fr-FR" dirty="0">
              <a:latin typeface="AdvP4DF60E"/>
            </a:endParaRPr>
          </a:p>
          <a:p>
            <a:pPr lvl="1"/>
            <a:r>
              <a:rPr lang="en-GB" dirty="0"/>
              <a:t>SOLEIL, NIMA 697 (2013) 1</a:t>
            </a:r>
          </a:p>
          <a:p>
            <a:pPr lvl="1"/>
            <a:r>
              <a:rPr lang="en-GB" dirty="0"/>
              <a:t>Diamond Light Source, PRAB22 (2019) 122801</a:t>
            </a:r>
          </a:p>
          <a:p>
            <a:pPr lvl="1"/>
            <a:r>
              <a:rPr lang="en-GB" dirty="0"/>
              <a:t>Based on expressions given in NIMA 554 (2005) 85</a:t>
            </a:r>
          </a:p>
          <a:p>
            <a:pPr lvl="1"/>
            <a:r>
              <a:rPr lang="en-GB" dirty="0"/>
              <a:t>Also proposed for </a:t>
            </a:r>
            <a:r>
              <a:rPr lang="en-GB" dirty="0" err="1"/>
              <a:t>FCCee</a:t>
            </a:r>
            <a:r>
              <a:rPr lang="en-GB" dirty="0"/>
              <a:t>: arXiv1909.12245</a:t>
            </a:r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DB2DD36-8358-C04B-876D-F3CFF05BB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05/06/2023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2DE7EB9-8625-CE44-A154-E81E8427D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45th B2GM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6BCEE99-7B39-5547-84EC-33C1C21BB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15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250A353-7228-B245-BF7C-72F4B23C8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743" y="3315603"/>
            <a:ext cx="2831257" cy="91229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B35964F-0745-9B41-918B-872AE1231A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9087" y="4881592"/>
            <a:ext cx="2311400" cy="13970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F0A0F267-8AC1-D242-95E6-1D5FBEA498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5815" y="5497513"/>
            <a:ext cx="1562100" cy="6985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58E8CE62-B44A-DB43-877F-3F777DAB38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413" y="5455200"/>
            <a:ext cx="3073400" cy="99060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89EF2EC-696B-FC42-A2BF-D9A8E260E7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411" y="2825622"/>
            <a:ext cx="3054462" cy="275447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F3C97028-5682-5140-9CBD-6464CEFB3F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43712" y="2875704"/>
            <a:ext cx="2819955" cy="237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467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9AE921-07A4-7541-97F6-EA192DD0E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For </a:t>
            </a:r>
            <a:r>
              <a:rPr lang="en-GB" dirty="0" err="1"/>
              <a:t>SuperKEKB</a:t>
            </a:r>
            <a:endParaRPr lang="en-GB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C4AEC6-9865-F942-AC13-A9D037F9E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05/06/2023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698643D-DE45-DB4B-B459-F8E3D1745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45th B2GM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6C697D0-1DEE-274E-8007-6A76EFE8A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16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AA8B27E-BF06-C340-8745-B208951B2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884" y="954156"/>
            <a:ext cx="7175500" cy="3810000"/>
          </a:xfrm>
          <a:prstGeom prst="rect">
            <a:avLst/>
          </a:prstGeom>
        </p:spPr>
      </p:pic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C3BC315E-0A33-4846-95EC-5217E03D2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684" y="4578542"/>
            <a:ext cx="7886700" cy="1771842"/>
          </a:xfrm>
        </p:spPr>
        <p:txBody>
          <a:bodyPr>
            <a:normAutofit fontScale="55000" lnSpcReduction="20000"/>
          </a:bodyPr>
          <a:lstStyle/>
          <a:p>
            <a:r>
              <a:rPr lang="fr-FR" dirty="0"/>
              <a:t>It </a:t>
            </a:r>
            <a:r>
              <a:rPr lang="fr-FR" dirty="0" err="1"/>
              <a:t>is</a:t>
            </a:r>
            <a:r>
              <a:rPr lang="fr-FR" dirty="0"/>
              <a:t> ~4% </a:t>
            </a:r>
            <a:r>
              <a:rPr lang="fr-FR" dirty="0" err="1"/>
              <a:t>effect</a:t>
            </a:r>
            <a:r>
              <a:rPr lang="fr-FR" dirty="0"/>
              <a:t> </a:t>
            </a:r>
            <a:r>
              <a:rPr lang="fr-FR" dirty="0" err="1"/>
              <a:t>assuming</a:t>
            </a:r>
            <a:r>
              <a:rPr lang="fr-FR" dirty="0"/>
              <a:t> (</a:t>
            </a:r>
            <a:r>
              <a:rPr lang="fr-FR" dirty="0" err="1"/>
              <a:t>overall</a:t>
            </a:r>
            <a:r>
              <a:rPr lang="fr-FR" dirty="0"/>
              <a:t>) </a:t>
            </a:r>
            <a:r>
              <a:rPr lang="fr-FR" dirty="0" err="1"/>
              <a:t>momentum</a:t>
            </a:r>
            <a:r>
              <a:rPr lang="fr-FR" dirty="0"/>
              <a:t> </a:t>
            </a:r>
            <a:r>
              <a:rPr lang="fr-FR" dirty="0" err="1"/>
              <a:t>acceptance</a:t>
            </a:r>
            <a:r>
              <a:rPr lang="fr-FR" dirty="0"/>
              <a:t> of 0.6%, and </a:t>
            </a:r>
            <a:r>
              <a:rPr lang="fr-FR" dirty="0" err="1"/>
              <a:t>using</a:t>
            </a:r>
            <a:r>
              <a:rPr lang="fr-FR" dirty="0"/>
              <a:t> her_2021-06-09_231636.388_MeasOpt </a:t>
            </a:r>
          </a:p>
          <a:p>
            <a:r>
              <a:rPr lang="fr-FR" dirty="0"/>
              <a:t>This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likely</a:t>
            </a:r>
            <a:r>
              <a:rPr lang="fr-FR" dirty="0"/>
              <a:t> observable in </a:t>
            </a:r>
            <a:r>
              <a:rPr lang="fr-FR" dirty="0" err="1"/>
              <a:t>SuperKEKB</a:t>
            </a:r>
            <a:endParaRPr lang="fr-FR" dirty="0"/>
          </a:p>
          <a:p>
            <a:r>
              <a:rPr lang="fr-FR" dirty="0"/>
              <a:t>May </a:t>
            </a:r>
            <a:r>
              <a:rPr lang="fr-FR" dirty="0" err="1"/>
              <a:t>need</a:t>
            </a:r>
            <a:r>
              <a:rPr lang="fr-FR" dirty="0"/>
              <a:t> to </a:t>
            </a:r>
            <a:r>
              <a:rPr lang="fr-FR" dirty="0" err="1"/>
              <a:t>inject</a:t>
            </a:r>
            <a:r>
              <a:rPr lang="fr-FR" dirty="0"/>
              <a:t> </a:t>
            </a:r>
            <a:r>
              <a:rPr lang="fr-FR" dirty="0" err="1"/>
              <a:t>both</a:t>
            </a:r>
            <a:r>
              <a:rPr lang="fr-FR" dirty="0"/>
              <a:t> </a:t>
            </a:r>
            <a:r>
              <a:rPr lang="fr-FR" dirty="0" err="1"/>
              <a:t>polarized</a:t>
            </a:r>
            <a:r>
              <a:rPr lang="fr-FR" dirty="0"/>
              <a:t> and </a:t>
            </a:r>
            <a:r>
              <a:rPr lang="fr-FR" dirty="0" err="1"/>
              <a:t>unpolarized</a:t>
            </a:r>
            <a:r>
              <a:rPr lang="fr-FR" dirty="0"/>
              <a:t> </a:t>
            </a:r>
            <a:r>
              <a:rPr lang="fr-FR" dirty="0" err="1"/>
              <a:t>beams</a:t>
            </a:r>
            <a:r>
              <a:rPr lang="fr-FR" dirty="0"/>
              <a:t> in the ring and </a:t>
            </a:r>
            <a:r>
              <a:rPr lang="fr-FR" dirty="0" err="1"/>
              <a:t>measure</a:t>
            </a:r>
            <a:r>
              <a:rPr lang="fr-FR" dirty="0"/>
              <a:t> </a:t>
            </a:r>
            <a:r>
              <a:rPr lang="fr-FR" dirty="0" err="1"/>
              <a:t>bunch</a:t>
            </a:r>
            <a:r>
              <a:rPr lang="fr-FR" dirty="0"/>
              <a:t>/</a:t>
            </a:r>
            <a:r>
              <a:rPr lang="fr-FR" dirty="0" err="1"/>
              <a:t>bunch</a:t>
            </a:r>
            <a:r>
              <a:rPr lang="fr-FR" dirty="0"/>
              <a:t> </a:t>
            </a:r>
            <a:r>
              <a:rPr lang="fr-FR" dirty="0" err="1"/>
              <a:t>intensity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time to </a:t>
            </a:r>
            <a:r>
              <a:rPr lang="fr-FR" dirty="0" err="1"/>
              <a:t>minimize</a:t>
            </a:r>
            <a:r>
              <a:rPr lang="fr-FR" dirty="0"/>
              <a:t> </a:t>
            </a:r>
            <a:r>
              <a:rPr lang="fr-FR" dirty="0" err="1"/>
              <a:t>systematics</a:t>
            </a:r>
            <a:r>
              <a:rPr lang="fr-FR" dirty="0"/>
              <a:t> (</a:t>
            </a:r>
            <a:r>
              <a:rPr lang="fr-FR" dirty="0" err="1"/>
              <a:t>feasbile</a:t>
            </a:r>
            <a:r>
              <a:rPr lang="fr-FR" dirty="0"/>
              <a:t> </a:t>
            </a:r>
            <a:r>
              <a:rPr lang="fr-FR" dirty="0" err="1"/>
              <a:t>according</a:t>
            </a:r>
            <a:r>
              <a:rPr lang="fr-FR" dirty="0"/>
              <a:t> to </a:t>
            </a:r>
            <a:r>
              <a:rPr lang="fr-FR" dirty="0" err="1"/>
              <a:t>Demin</a:t>
            </a:r>
            <a:r>
              <a:rPr lang="fr-FR" dirty="0"/>
              <a:t>)</a:t>
            </a:r>
            <a:endParaRPr lang="en-GB" dirty="0"/>
          </a:p>
          <a:p>
            <a:r>
              <a:rPr lang="en-GB" dirty="0"/>
              <a:t>Maybe F/C factor could be calibrated by comparing measurements with various momentum acceptances ? (linked to RF voltage ?)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3483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B720D1-8AD7-D647-A227-658D9C205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Introduction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1B5AC4D-D3DA-BD4F-8FF9-A42A8F676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05/06/2023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85077A3-B64A-8A48-992A-80E3CF3CD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45th B2GM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F6A156-96AC-CF4C-9016-F99BFB1B1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2</a:t>
            </a:fld>
            <a:endParaRPr lang="fr-FR"/>
          </a:p>
        </p:txBody>
      </p:sp>
      <p:sp>
        <p:nvSpPr>
          <p:cNvPr id="7" name="Text Box 18">
            <a:extLst>
              <a:ext uri="{FF2B5EF4-FFF2-40B4-BE49-F238E27FC236}">
                <a16:creationId xmlns:a16="http://schemas.microsoft.com/office/drawing/2014/main" id="{D2A84E3F-72F7-6A49-B335-9F5E6EB4B2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49" y="1287179"/>
            <a:ext cx="8392353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 summary and update of </a:t>
            </a:r>
            <a:r>
              <a:rPr lang="en-US" sz="1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IJCLab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activities has been presented in Februray’23 at Hiroshima Workshop by Farah and </a:t>
            </a:r>
            <a:r>
              <a:rPr lang="en-US" sz="1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Aurelien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 </a:t>
            </a:r>
          </a:p>
          <a:p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hlinkClick r:id="rId2"/>
              </a:rPr>
              <a:t>https://indico.belle2.org/event/7500/timetable/#20230209.detailed</a:t>
            </a:r>
            <a:endParaRPr lang="en-US" sz="14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	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Since then little progress mostly related to the integration of the system in the ring</a:t>
            </a:r>
            <a:endParaRPr lang="en-US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185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02A455-0434-174F-8351-01DE5201F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BLA2LE/BLX2LE.2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61650E2-69F6-914E-BE60-6771DCD07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05/06/2023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7DCD128-B6A7-0147-ADD8-9B1D6BF1C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45th B2GM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231647-0BA7-B64B-A8B0-2739CE05E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3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A8FDDAA-72CA-4D41-A900-75BBF5497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044" y="1873416"/>
            <a:ext cx="7957911" cy="4476324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E07D383-226B-4545-96BA-D9F52FD10EAC}"/>
              </a:ext>
            </a:extLst>
          </p:cNvPr>
          <p:cNvSpPr txBox="1"/>
          <p:nvPr/>
        </p:nvSpPr>
        <p:spPr>
          <a:xfrm>
            <a:off x="4138226" y="5500871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BLA2LE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64487B4B-BABD-344E-BFEE-07A765736051}"/>
              </a:ext>
            </a:extLst>
          </p:cNvPr>
          <p:cNvCxnSpPr/>
          <p:nvPr/>
        </p:nvCxnSpPr>
        <p:spPr>
          <a:xfrm flipV="1">
            <a:off x="4390811" y="4264463"/>
            <a:ext cx="0" cy="11153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B8742864-C6A7-E34C-8D48-D66940D2308E}"/>
              </a:ext>
            </a:extLst>
          </p:cNvPr>
          <p:cNvSpPr/>
          <p:nvPr/>
        </p:nvSpPr>
        <p:spPr>
          <a:xfrm>
            <a:off x="2538921" y="4114806"/>
            <a:ext cx="1118681" cy="233464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792C9667-1E8E-0A44-AC5C-DA83FF7871E2}"/>
              </a:ext>
            </a:extLst>
          </p:cNvPr>
          <p:cNvSpPr/>
          <p:nvPr/>
        </p:nvSpPr>
        <p:spPr>
          <a:xfrm>
            <a:off x="5490772" y="4041226"/>
            <a:ext cx="158100" cy="233464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6B4796BC-72B1-124C-8E8F-73011B0DCE1C}"/>
              </a:ext>
            </a:extLst>
          </p:cNvPr>
          <p:cNvSpPr/>
          <p:nvPr/>
        </p:nvSpPr>
        <p:spPr>
          <a:xfrm>
            <a:off x="4857401" y="4041226"/>
            <a:ext cx="158100" cy="165368"/>
          </a:xfrm>
          <a:prstGeom prst="ellipse">
            <a:avLst/>
          </a:prstGeom>
          <a:solidFill>
            <a:srgbClr val="FF40FF"/>
          </a:solidFill>
          <a:ln>
            <a:solidFill>
              <a:srgbClr val="FF4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5510AAE-6A66-C446-B47D-7A7B777A64E1}"/>
              </a:ext>
            </a:extLst>
          </p:cNvPr>
          <p:cNvSpPr txBox="1"/>
          <p:nvPr/>
        </p:nvSpPr>
        <p:spPr>
          <a:xfrm>
            <a:off x="2399277" y="4619576"/>
            <a:ext cx="1521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Laser/e-</a:t>
            </a:r>
            <a:r>
              <a:rPr lang="fr-FR" dirty="0" err="1">
                <a:solidFill>
                  <a:srgbClr val="C00000"/>
                </a:solidFill>
              </a:rPr>
              <a:t>beam</a:t>
            </a:r>
            <a:r>
              <a:rPr lang="fr-FR" dirty="0">
                <a:solidFill>
                  <a:srgbClr val="C00000"/>
                </a:solidFill>
              </a:rPr>
              <a:t> interaction point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752FBB7-3CF4-D34B-A098-B0FD7076B5DD}"/>
              </a:ext>
            </a:extLst>
          </p:cNvPr>
          <p:cNvSpPr txBox="1"/>
          <p:nvPr/>
        </p:nvSpPr>
        <p:spPr>
          <a:xfrm>
            <a:off x="4308375" y="4251511"/>
            <a:ext cx="1118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40FF"/>
                </a:solidFill>
              </a:rPr>
              <a:t>Photon </a:t>
            </a:r>
            <a:r>
              <a:rPr lang="fr-FR" dirty="0" err="1">
                <a:solidFill>
                  <a:srgbClr val="FF40FF"/>
                </a:solidFill>
              </a:rPr>
              <a:t>detection</a:t>
            </a:r>
            <a:endParaRPr lang="fr-FR" dirty="0">
              <a:solidFill>
                <a:srgbClr val="FF40FF"/>
              </a:solidFill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9B1ED95-268C-6E41-8CAF-E44234B816FB}"/>
              </a:ext>
            </a:extLst>
          </p:cNvPr>
          <p:cNvSpPr txBox="1"/>
          <p:nvPr/>
        </p:nvSpPr>
        <p:spPr>
          <a:xfrm>
            <a:off x="5337763" y="4296410"/>
            <a:ext cx="1118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7030A0"/>
                </a:solidFill>
              </a:rPr>
              <a:t>Electron </a:t>
            </a:r>
            <a:r>
              <a:rPr lang="fr-FR" dirty="0" err="1">
                <a:solidFill>
                  <a:srgbClr val="7030A0"/>
                </a:solidFill>
              </a:rPr>
              <a:t>detection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E208891-9A2B-724A-8B0D-E07C79057FED}"/>
              </a:ext>
            </a:extLst>
          </p:cNvPr>
          <p:cNvSpPr txBox="1"/>
          <p:nvPr/>
        </p:nvSpPr>
        <p:spPr>
          <a:xfrm>
            <a:off x="166803" y="1092125"/>
            <a:ext cx="801802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1. For spin rotators at current B2E location </a:t>
            </a:r>
            <a:r>
              <a:rPr lang="en-GB" sz="1400" dirty="0">
                <a:solidFill>
                  <a:srgbClr val="FF0000"/>
                </a:solidFill>
                <a:sym typeface="Wingdings" pitchFamily="2" charset="2"/>
              </a:rPr>
              <a:t> I consider this as baseline for polarimeter studies.</a:t>
            </a:r>
            <a:endParaRPr lang="en-GB" sz="1400" dirty="0">
              <a:solidFill>
                <a:srgbClr val="FF0000"/>
              </a:solidFill>
            </a:endParaRPr>
          </a:p>
          <a:p>
            <a:r>
              <a:rPr lang="en-GB" sz="1400" dirty="0">
                <a:sym typeface="Wingdings" pitchFamily="2" charset="2"/>
              </a:rPr>
              <a:t>	 a nice place before BLA2LE where polarization is longitudinal and enough free space</a:t>
            </a:r>
          </a:p>
          <a:p>
            <a:r>
              <a:rPr lang="en-GB" sz="1400" dirty="0">
                <a:sym typeface="Wingdings" pitchFamily="2" charset="2"/>
              </a:rPr>
              <a:t>	 polarimeter data is representative of polarization at Belle II IP (up to magnet </a:t>
            </a:r>
            <a:r>
              <a:rPr lang="en-GB" sz="1400" dirty="0" err="1">
                <a:sym typeface="Wingdings" pitchFamily="2" charset="2"/>
              </a:rPr>
              <a:t>mislalignments</a:t>
            </a:r>
            <a:r>
              <a:rPr lang="en-GB" sz="1400" dirty="0">
                <a:sym typeface="Wingdings" pitchFamily="2" charset="2"/>
              </a:rPr>
              <a:t>)</a:t>
            </a:r>
          </a:p>
          <a:p>
            <a:r>
              <a:rPr lang="en-GB" sz="1400" dirty="0"/>
              <a:t>2. For spin rotators at about 80m from Belle II IP </a:t>
            </a:r>
          </a:p>
          <a:p>
            <a:r>
              <a:rPr lang="en-GB" sz="1400" dirty="0">
                <a:sym typeface="Wingdings" pitchFamily="2" charset="2"/>
              </a:rPr>
              <a:t>	 no solution found to measure longitudinal polarization</a:t>
            </a:r>
          </a:p>
          <a:p>
            <a:r>
              <a:rPr lang="en-GB" sz="1400" dirty="0">
                <a:sym typeface="Wingdings" pitchFamily="2" charset="2"/>
              </a:rPr>
              <a:t>	 use same location but measure transverse polarization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674404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A50BC-442A-117E-CE0C-32908ACDF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FR" dirty="0"/>
              <a:t>Mechanical system integration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1A3518-6717-FC45-0914-4D6F5063B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05/06/2023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89C7ED-DEF9-C145-9B34-A1EB1FF5F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45th B2GM</a:t>
            </a:r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B3812-8F16-54E3-8D84-643D82FB5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4</a:t>
            </a:fld>
            <a:endParaRPr lang="fr-FR"/>
          </a:p>
        </p:txBody>
      </p:sp>
      <p:pic>
        <p:nvPicPr>
          <p:cNvPr id="7" name="Image 3">
            <a:extLst>
              <a:ext uri="{FF2B5EF4-FFF2-40B4-BE49-F238E27FC236}">
                <a16:creationId xmlns:a16="http://schemas.microsoft.com/office/drawing/2014/main" id="{A78D86C9-F11D-3B0D-2EE6-D4E363068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969" y="1082085"/>
            <a:ext cx="5198035" cy="457167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FDEE835-65AB-ED43-BF22-E95CED1B78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4" y="1082085"/>
            <a:ext cx="3271485" cy="4473118"/>
          </a:xfrm>
          <a:prstGeom prst="rect">
            <a:avLst/>
          </a:prstGeom>
        </p:spPr>
      </p:pic>
      <p:cxnSp>
        <p:nvCxnSpPr>
          <p:cNvPr id="9" name="Connecteur droit avec flèche 10">
            <a:extLst>
              <a:ext uri="{FF2B5EF4-FFF2-40B4-BE49-F238E27FC236}">
                <a16:creationId xmlns:a16="http://schemas.microsoft.com/office/drawing/2014/main" id="{8CE7DAF0-8F47-5941-8389-8FFBD13ACB0D}"/>
              </a:ext>
            </a:extLst>
          </p:cNvPr>
          <p:cNvCxnSpPr>
            <a:cxnSpLocks/>
          </p:cNvCxnSpPr>
          <p:nvPr/>
        </p:nvCxnSpPr>
        <p:spPr>
          <a:xfrm>
            <a:off x="1759228" y="4506597"/>
            <a:ext cx="0" cy="960348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13">
            <a:extLst>
              <a:ext uri="{FF2B5EF4-FFF2-40B4-BE49-F238E27FC236}">
                <a16:creationId xmlns:a16="http://schemas.microsoft.com/office/drawing/2014/main" id="{80A1C95F-1B3B-CF48-BCF7-036C68F1825D}"/>
              </a:ext>
            </a:extLst>
          </p:cNvPr>
          <p:cNvSpPr txBox="1"/>
          <p:nvPr/>
        </p:nvSpPr>
        <p:spPr>
          <a:xfrm rot="16200000">
            <a:off x="1066499" y="4960888"/>
            <a:ext cx="883752" cy="3161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450 mm</a:t>
            </a:r>
          </a:p>
        </p:txBody>
      </p:sp>
      <p:cxnSp>
        <p:nvCxnSpPr>
          <p:cNvPr id="11" name="Connecteur droit avec flèche 2">
            <a:extLst>
              <a:ext uri="{FF2B5EF4-FFF2-40B4-BE49-F238E27FC236}">
                <a16:creationId xmlns:a16="http://schemas.microsoft.com/office/drawing/2014/main" id="{99D6986A-6677-1248-B7BD-22975AEF5A3A}"/>
              </a:ext>
            </a:extLst>
          </p:cNvPr>
          <p:cNvCxnSpPr>
            <a:cxnSpLocks/>
          </p:cNvCxnSpPr>
          <p:nvPr/>
        </p:nvCxnSpPr>
        <p:spPr>
          <a:xfrm>
            <a:off x="3929568" y="3481595"/>
            <a:ext cx="0" cy="198535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C70F71A1-25A4-2F49-A850-37F1DC5B985D}"/>
              </a:ext>
            </a:extLst>
          </p:cNvPr>
          <p:cNvSpPr txBox="1"/>
          <p:nvPr/>
        </p:nvSpPr>
        <p:spPr>
          <a:xfrm rot="16200000">
            <a:off x="3223033" y="4386834"/>
            <a:ext cx="883752" cy="3161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910 mm</a:t>
            </a:r>
          </a:p>
        </p:txBody>
      </p:sp>
      <p:sp>
        <p:nvSpPr>
          <p:cNvPr id="14" name="ZoneTexte 1">
            <a:extLst>
              <a:ext uri="{FF2B5EF4-FFF2-40B4-BE49-F238E27FC236}">
                <a16:creationId xmlns:a16="http://schemas.microsoft.com/office/drawing/2014/main" id="{F5DC2C60-9D79-D842-867A-DE4BBA5A95C2}"/>
              </a:ext>
            </a:extLst>
          </p:cNvPr>
          <p:cNvSpPr txBox="1"/>
          <p:nvPr/>
        </p:nvSpPr>
        <p:spPr>
          <a:xfrm>
            <a:off x="5990623" y="5356603"/>
            <a:ext cx="30900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Cross Angle Horizontal : 8 </a:t>
            </a:r>
            <a:r>
              <a:rPr lang="fr-FR" dirty="0" err="1"/>
              <a:t>deg</a:t>
            </a:r>
            <a:endParaRPr lang="fr-FR" dirty="0"/>
          </a:p>
          <a:p>
            <a:r>
              <a:rPr lang="fr-FR" dirty="0"/>
              <a:t>Cross Angle Vertical : 4 </a:t>
            </a:r>
            <a:r>
              <a:rPr lang="fr-FR" dirty="0" err="1"/>
              <a:t>deg</a:t>
            </a:r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218D08A-317C-0745-A551-6023066418FA}"/>
              </a:ext>
            </a:extLst>
          </p:cNvPr>
          <p:cNvSpPr txBox="1"/>
          <p:nvPr/>
        </p:nvSpPr>
        <p:spPr>
          <a:xfrm>
            <a:off x="129627" y="5909817"/>
            <a:ext cx="77929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+ some neutron + lead shielding around electronics to be located below the table</a:t>
            </a:r>
          </a:p>
          <a:p>
            <a:r>
              <a:rPr lang="en-GB" dirty="0"/>
              <a:t>+ some lead shielding around the table to protect a bit the laser</a:t>
            </a:r>
          </a:p>
        </p:txBody>
      </p:sp>
    </p:spTree>
    <p:extLst>
      <p:ext uri="{BB962C8B-B14F-4D97-AF65-F5344CB8AC3E}">
        <p14:creationId xmlns:p14="http://schemas.microsoft.com/office/powerpoint/2010/main" val="3357998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63A343-93BE-A74E-8753-B6B91418E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Photon detector integration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123FFF-2F07-8841-8A1E-A91E0C349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05/06/2023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FDB2FD3-2657-2D45-9BA2-22B1D3BC0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45th B2GM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8DB6C8C-112D-1140-A4B1-EA948642A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5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C876E6D-A6F8-B14B-8449-31F3D963E788}"/>
              </a:ext>
            </a:extLst>
          </p:cNvPr>
          <p:cNvSpPr txBox="1"/>
          <p:nvPr/>
        </p:nvSpPr>
        <p:spPr>
          <a:xfrm>
            <a:off x="166803" y="1092125"/>
            <a:ext cx="817467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Requires modifications of BLA2LE  </a:t>
            </a:r>
          </a:p>
          <a:p>
            <a:r>
              <a:rPr lang="en-GB" sz="1400" dirty="0">
                <a:sym typeface="Wingdings" pitchFamily="2" charset="2"/>
              </a:rPr>
              <a:t>	 open side of the iron not on the ‘right’ side (to let scattered photons out)</a:t>
            </a:r>
          </a:p>
          <a:p>
            <a:r>
              <a:rPr lang="en-GB" sz="1400" dirty="0">
                <a:sym typeface="Wingdings" pitchFamily="2" charset="2"/>
              </a:rPr>
              <a:t>	 NEG pumping not on the ‘right’ side either</a:t>
            </a:r>
          </a:p>
          <a:p>
            <a:r>
              <a:rPr lang="en-GB" sz="1400" dirty="0"/>
              <a:t>Requires modification of a pipe to let photon beam out and begin diagnosed.</a:t>
            </a:r>
          </a:p>
          <a:p>
            <a:r>
              <a:rPr lang="en-GB" sz="1400" dirty="0"/>
              <a:t>	</a:t>
            </a:r>
            <a:r>
              <a:rPr lang="en-GB" sz="1400" dirty="0">
                <a:sym typeface="Wingdings" pitchFamily="2" charset="2"/>
              </a:rPr>
              <a:t> first proposal of pipe modification being prepared (</a:t>
            </a:r>
            <a:r>
              <a:rPr lang="en-GB" sz="1400" b="1" dirty="0">
                <a:sym typeface="Wingdings" pitchFamily="2" charset="2"/>
              </a:rPr>
              <a:t>iteration with SKB experts has to be done</a:t>
            </a:r>
            <a:r>
              <a:rPr lang="en-GB" sz="1400" dirty="0">
                <a:sym typeface="Wingdings" pitchFamily="2" charset="2"/>
              </a:rPr>
              <a:t>)</a:t>
            </a:r>
            <a:endParaRPr lang="en-GB" sz="1400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5CED382-72D7-6845-B6A7-40EC2B8AA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72812" y="1552228"/>
            <a:ext cx="3417986" cy="4836882"/>
          </a:xfrm>
          <a:prstGeom prst="rect">
            <a:avLst/>
          </a:prstGeom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E289D781-D065-C841-A1B6-23F82142EA1A}"/>
              </a:ext>
            </a:extLst>
          </p:cNvPr>
          <p:cNvSpPr/>
          <p:nvPr/>
        </p:nvSpPr>
        <p:spPr>
          <a:xfrm>
            <a:off x="1820985" y="3056050"/>
            <a:ext cx="453292" cy="4733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4870611-2EA3-B84A-AF62-05117F6E377D}"/>
              </a:ext>
            </a:extLst>
          </p:cNvPr>
          <p:cNvSpPr txBox="1"/>
          <p:nvPr/>
        </p:nvSpPr>
        <p:spPr>
          <a:xfrm>
            <a:off x="382954" y="3674433"/>
            <a:ext cx="36215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err="1">
                <a:solidFill>
                  <a:srgbClr val="FF0000"/>
                </a:solidFill>
              </a:rPr>
              <a:t>Pumping</a:t>
            </a:r>
            <a:r>
              <a:rPr lang="fr-FR" sz="1100" dirty="0">
                <a:solidFill>
                  <a:srgbClr val="FF0000"/>
                </a:solidFill>
              </a:rPr>
              <a:t> port on opposite </a:t>
            </a:r>
            <a:r>
              <a:rPr lang="fr-FR" sz="1100" dirty="0" err="1">
                <a:solidFill>
                  <a:srgbClr val="FF0000"/>
                </a:solidFill>
              </a:rPr>
              <a:t>side</a:t>
            </a:r>
            <a:r>
              <a:rPr lang="fr-FR" sz="1100" dirty="0">
                <a:solidFill>
                  <a:srgbClr val="FF0000"/>
                </a:solidFill>
              </a:rPr>
              <a:t> of SR 1m </a:t>
            </a:r>
            <a:r>
              <a:rPr lang="fr-FR" sz="1100" dirty="0" err="1">
                <a:solidFill>
                  <a:srgbClr val="FF0000"/>
                </a:solidFill>
              </a:rPr>
              <a:t>length</a:t>
            </a:r>
            <a:r>
              <a:rPr lang="fr-FR" sz="1100" dirty="0">
                <a:solidFill>
                  <a:srgbClr val="FF0000"/>
                </a:solidFill>
              </a:rPr>
              <a:t> </a:t>
            </a:r>
            <a:r>
              <a:rPr lang="fr-FR" sz="1100" dirty="0" err="1">
                <a:solidFill>
                  <a:srgbClr val="FF0000"/>
                </a:solidFill>
              </a:rPr>
              <a:t>every</a:t>
            </a:r>
            <a:r>
              <a:rPr lang="fr-FR" sz="1100" dirty="0">
                <a:solidFill>
                  <a:srgbClr val="FF0000"/>
                </a:solidFill>
              </a:rPr>
              <a:t> 4mm </a:t>
            </a:r>
          </a:p>
        </p:txBody>
      </p:sp>
      <p:pic>
        <p:nvPicPr>
          <p:cNvPr id="13" name="Picture 1" descr="page4image20975680">
            <a:extLst>
              <a:ext uri="{FF2B5EF4-FFF2-40B4-BE49-F238E27FC236}">
                <a16:creationId xmlns:a16="http://schemas.microsoft.com/office/drawing/2014/main" id="{86F383A9-54A6-F740-8AF5-3BAAC6D93B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08" t="30332" b="26405"/>
          <a:stretch/>
        </p:blipFill>
        <p:spPr bwMode="auto">
          <a:xfrm>
            <a:off x="5003686" y="2261675"/>
            <a:ext cx="3132844" cy="351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Ellipse 13">
            <a:extLst>
              <a:ext uri="{FF2B5EF4-FFF2-40B4-BE49-F238E27FC236}">
                <a16:creationId xmlns:a16="http://schemas.microsoft.com/office/drawing/2014/main" id="{1F35602E-ED8C-9A44-93EE-0EFD5C236C50}"/>
              </a:ext>
            </a:extLst>
          </p:cNvPr>
          <p:cNvSpPr/>
          <p:nvPr/>
        </p:nvSpPr>
        <p:spPr>
          <a:xfrm>
            <a:off x="6792765" y="3360580"/>
            <a:ext cx="1250576" cy="12036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0079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3F8843-E3F4-034E-A74A-C27392A24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SR background and exit window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F78A4F0-791A-AE44-8430-7230AAC13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05/06/2023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8909CA-CA80-9645-95D5-3B30D1B44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45th B2GM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E16DC26-FB0D-034B-A154-2B8BF8395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6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56F720E-27C8-564D-A4C1-74A6B57AF2FB}"/>
              </a:ext>
            </a:extLst>
          </p:cNvPr>
          <p:cNvSpPr txBox="1"/>
          <p:nvPr/>
        </p:nvSpPr>
        <p:spPr>
          <a:xfrm>
            <a:off x="319203" y="1244525"/>
            <a:ext cx="51724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Critical energy of synchrotron radiation amounts to 4keV  for BLA2LE</a:t>
            </a:r>
          </a:p>
          <a:p>
            <a:r>
              <a:rPr lang="en-GB" sz="1400" dirty="0"/>
              <a:t>Using a crude model: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5DA6C3F-5C2C-B948-A8B6-9A1FCC2C50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13" r="18723"/>
          <a:stretch/>
        </p:blipFill>
        <p:spPr>
          <a:xfrm>
            <a:off x="914400" y="3026158"/>
            <a:ext cx="6040877" cy="15113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6AA1F5A-8B1F-8943-ABAC-ED1B459ED4C7}"/>
              </a:ext>
            </a:extLst>
          </p:cNvPr>
          <p:cNvSpPr/>
          <p:nvPr/>
        </p:nvSpPr>
        <p:spPr>
          <a:xfrm>
            <a:off x="4000604" y="3151267"/>
            <a:ext cx="2217906" cy="63054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B1C2CF2-C1A1-3B40-8681-6F107CDD6F5F}"/>
              </a:ext>
            </a:extLst>
          </p:cNvPr>
          <p:cNvSpPr txBox="1"/>
          <p:nvPr/>
        </p:nvSpPr>
        <p:spPr>
          <a:xfrm>
            <a:off x="4662086" y="2788974"/>
            <a:ext cx="1670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From NIST data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88C3B4-F76F-F943-81CE-2CB75E11DBD6}"/>
              </a:ext>
            </a:extLst>
          </p:cNvPr>
          <p:cNvSpPr/>
          <p:nvPr/>
        </p:nvSpPr>
        <p:spPr>
          <a:xfrm>
            <a:off x="1413047" y="3781808"/>
            <a:ext cx="3980568" cy="75565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E2EE7A8-BE89-934E-B12A-4B6707415A6F}"/>
              </a:ext>
            </a:extLst>
          </p:cNvPr>
          <p:cNvSpPr txBox="1"/>
          <p:nvPr/>
        </p:nvSpPr>
        <p:spPr>
          <a:xfrm>
            <a:off x="5350188" y="4043017"/>
            <a:ext cx="3165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Synchrotron radiation spectrum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F6580B2-6812-8B43-95A0-0D3E8F4C1063}"/>
              </a:ext>
            </a:extLst>
          </p:cNvPr>
          <p:cNvSpPr txBox="1"/>
          <p:nvPr/>
        </p:nvSpPr>
        <p:spPr>
          <a:xfrm>
            <a:off x="94556" y="5372974"/>
            <a:ext cx="8954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Using a </a:t>
            </a:r>
            <a:r>
              <a:rPr lang="en-GB" dirty="0" err="1"/>
              <a:t>tCu</a:t>
            </a:r>
            <a:r>
              <a:rPr lang="en-GB" dirty="0"/>
              <a:t>=4mm thickness Copper window </a:t>
            </a:r>
            <a:r>
              <a:rPr lang="en-GB" dirty="0">
                <a:sym typeface="Wingdings" pitchFamily="2" charset="2"/>
              </a:rPr>
              <a:t> 1 MeV impinges the detector (~30 SR photons)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7329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0E2608-FC5C-2E41-B213-27F87169E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Compton on thermal photons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893246-FE20-B941-AE91-4C5982519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05/06/2023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B6EC13B-35A2-7143-BF02-BAF76078F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45th B2GM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D013443-ED92-8142-9899-A771B4875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7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26D340B-AE45-F346-8B25-96868F38D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623" y="1278975"/>
            <a:ext cx="7442200" cy="15875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E5B914CA-6045-6F46-B429-C1A8E6BC28ED}"/>
              </a:ext>
            </a:extLst>
          </p:cNvPr>
          <p:cNvSpPr txBox="1"/>
          <p:nvPr/>
        </p:nvSpPr>
        <p:spPr>
          <a:xfrm>
            <a:off x="63364" y="2072725"/>
            <a:ext cx="924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yc</a:t>
            </a:r>
            <a:r>
              <a:rPr lang="en-GB" dirty="0"/>
              <a:t>=E/</a:t>
            </a:r>
            <a:r>
              <a:rPr lang="en-GB" dirty="0" err="1"/>
              <a:t>Ee</a:t>
            </a:r>
            <a:endParaRPr lang="en-GB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C910082-E6AF-5C45-B4BD-F8A21C35AE6A}"/>
              </a:ext>
            </a:extLst>
          </p:cNvPr>
          <p:cNvSpPr txBox="1"/>
          <p:nvPr/>
        </p:nvSpPr>
        <p:spPr>
          <a:xfrm>
            <a:off x="875489" y="3093396"/>
            <a:ext cx="507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+ as for SR use the absorption length data from NIST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CB70ECD-2E96-A74F-A03E-3105F233F60D}"/>
              </a:ext>
            </a:extLst>
          </p:cNvPr>
          <p:cNvSpPr txBox="1"/>
          <p:nvPr/>
        </p:nvSpPr>
        <p:spPr>
          <a:xfrm>
            <a:off x="454479" y="5771929"/>
            <a:ext cx="6718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Using a </a:t>
            </a:r>
            <a:r>
              <a:rPr lang="en-GB" dirty="0" err="1"/>
              <a:t>tCu</a:t>
            </a:r>
            <a:r>
              <a:rPr lang="en-GB" dirty="0"/>
              <a:t>=4mm thickness Copper window </a:t>
            </a:r>
            <a:r>
              <a:rPr lang="en-GB" dirty="0">
                <a:sym typeface="Wingdings" pitchFamily="2" charset="2"/>
              </a:rPr>
              <a:t> 0.02 photons/crossing</a:t>
            </a:r>
            <a:endParaRPr lang="en-GB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402B3ADB-FBA3-714B-8279-59258F4FB7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0825" y="3352983"/>
            <a:ext cx="4493233" cy="248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277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2482EC-D8BC-2347-8349-9EF8C7A22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Toy-MC </a:t>
            </a:r>
            <a:r>
              <a:rPr lang="fr-FR" dirty="0" err="1"/>
              <a:t>sensitivity</a:t>
            </a:r>
            <a:r>
              <a:rPr lang="fr-FR" dirty="0"/>
              <a:t> </a:t>
            </a:r>
            <a:r>
              <a:rPr lang="fr-FR" dirty="0" err="1"/>
              <a:t>studies</a:t>
            </a:r>
            <a:r>
              <a:rPr lang="fr-FR" dirty="0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AD88FAD-48A7-2442-9F50-F796B3E5A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05/06/2023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09BF8A8-2724-DE4F-9558-78BB90DBB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45th B2GM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F061522-D31E-7743-A271-64CFEBA54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8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1F37502-DF18-5743-9A39-F6BF79369092}"/>
              </a:ext>
            </a:extLst>
          </p:cNvPr>
          <p:cNvSpPr txBox="1"/>
          <p:nvPr/>
        </p:nvSpPr>
        <p:spPr>
          <a:xfrm>
            <a:off x="4753944" y="2437296"/>
            <a:ext cx="3843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We</a:t>
            </a:r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focus on photon </a:t>
            </a:r>
            <a:r>
              <a:rPr lang="fr-FR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detection</a:t>
            </a:r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here</a:t>
            </a:r>
            <a:endParaRPr lang="fr-F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46063" y="922831"/>
                <a:ext cx="8615761" cy="1776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We simulate e-/laser interaction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extract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𝒫</m:t>
                        </m:r>
                      </m:e>
                      <m:sub>
                        <m:r>
                          <a:rPr lang="en-US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sub>
                    </m:sSub>
                  </m:oMath>
                </a14:m>
                <a:endParaRPr lang="en-US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  <a:p>
                <a:r>
                  <a:rPr lang="fr-FR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For the fit:</a:t>
                </a:r>
              </a:p>
              <a:p>
                <a:r>
                  <a:rPr lang="fr-FR" dirty="0">
                    <a:solidFill>
                      <a:schemeClr val="accent1">
                        <a:lumMod val="75000"/>
                      </a:schemeClr>
                    </a:solidFill>
                  </a:rPr>
                  <a:t>Fixed parameters: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e- beam energy and spread,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𝒫</m:t>
                        </m:r>
                      </m:e>
                      <m:sub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𝒫</m:t>
                        </m:r>
                      </m:e>
                      <m:sub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𝑙𝑎𝑠</m:t>
                        </m:r>
                      </m:sub>
                      <m:sup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𝑐𝑖𝑟𝑐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𝒫</m:t>
                        </m:r>
                      </m:e>
                      <m:sub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𝑙𝑎𝑠</m:t>
                        </m:r>
                      </m:sub>
                      <m:sup>
                        <m:r>
                          <a:rPr lang="fr-FR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𝑖𝑛</m:t>
                        </m:r>
                      </m:sup>
                    </m:sSubSup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Free parameters: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𝒫</m:t>
                        </m:r>
                      </m:e>
                      <m:sub>
                        <m:r>
                          <a:rPr lang="en-US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, miscalibration scale, relative scale of each contribution (1 or 2 Compton photons), detector energy resolution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063" y="922831"/>
                <a:ext cx="8615761" cy="1776577"/>
              </a:xfrm>
              <a:prstGeom prst="rect">
                <a:avLst/>
              </a:prstGeom>
              <a:blipFill>
                <a:blip r:embed="rId2"/>
                <a:stretch>
                  <a:fillRect l="-589" t="-1418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0B6432C9-9BC1-852B-3E2C-E48B46A8BA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62" b="45389"/>
          <a:stretch/>
        </p:blipFill>
        <p:spPr>
          <a:xfrm>
            <a:off x="0" y="2573778"/>
            <a:ext cx="4397247" cy="38639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64A12E1-57B4-C236-980E-30715ED48F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3" t="54338" r="-1" b="1"/>
          <a:stretch/>
        </p:blipFill>
        <p:spPr>
          <a:xfrm>
            <a:off x="4397247" y="2971800"/>
            <a:ext cx="4771072" cy="3326895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CC4C8DA-EF4A-D332-8C7A-72FF9DA7FCE8}"/>
              </a:ext>
            </a:extLst>
          </p:cNvPr>
          <p:cNvCxnSpPr>
            <a:cxnSpLocks/>
          </p:cNvCxnSpPr>
          <p:nvPr/>
        </p:nvCxnSpPr>
        <p:spPr>
          <a:xfrm>
            <a:off x="4372928" y="2621962"/>
            <a:ext cx="0" cy="38238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97A3830-4E06-ACC6-7E86-2410DCA5B1F4}"/>
              </a:ext>
            </a:extLst>
          </p:cNvPr>
          <p:cNvCxnSpPr/>
          <p:nvPr/>
        </p:nvCxnSpPr>
        <p:spPr>
          <a:xfrm>
            <a:off x="308113" y="3210339"/>
            <a:ext cx="3727174" cy="0"/>
          </a:xfrm>
          <a:prstGeom prst="line">
            <a:avLst/>
          </a:prstGeom>
          <a:ln w="190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3997D27-F0E6-7E3F-2681-CF5B75DB7E16}"/>
              </a:ext>
            </a:extLst>
          </p:cNvPr>
          <p:cNvCxnSpPr/>
          <p:nvPr/>
        </p:nvCxnSpPr>
        <p:spPr>
          <a:xfrm>
            <a:off x="212037" y="3790122"/>
            <a:ext cx="3727174" cy="0"/>
          </a:xfrm>
          <a:prstGeom prst="line">
            <a:avLst/>
          </a:prstGeom>
          <a:ln w="190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BA9A3D3-5D7B-1D7C-09ED-88C393B25DCC}"/>
              </a:ext>
            </a:extLst>
          </p:cNvPr>
          <p:cNvCxnSpPr/>
          <p:nvPr/>
        </p:nvCxnSpPr>
        <p:spPr>
          <a:xfrm>
            <a:off x="212037" y="3969026"/>
            <a:ext cx="3727174" cy="0"/>
          </a:xfrm>
          <a:prstGeom prst="line">
            <a:avLst/>
          </a:prstGeom>
          <a:ln w="190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E049CF4-85EB-D4BF-D9A6-EB7F7595335D}"/>
              </a:ext>
            </a:extLst>
          </p:cNvPr>
          <p:cNvCxnSpPr/>
          <p:nvPr/>
        </p:nvCxnSpPr>
        <p:spPr>
          <a:xfrm>
            <a:off x="248479" y="4167809"/>
            <a:ext cx="3727174" cy="0"/>
          </a:xfrm>
          <a:prstGeom prst="line">
            <a:avLst/>
          </a:prstGeom>
          <a:ln w="190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2B37346-3150-C7EB-C26B-65DB3B38396C}"/>
              </a:ext>
            </a:extLst>
          </p:cNvPr>
          <p:cNvCxnSpPr/>
          <p:nvPr/>
        </p:nvCxnSpPr>
        <p:spPr>
          <a:xfrm>
            <a:off x="248479" y="4350027"/>
            <a:ext cx="3727174" cy="0"/>
          </a:xfrm>
          <a:prstGeom prst="line">
            <a:avLst/>
          </a:prstGeom>
          <a:ln w="190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330FC2A-AA0F-4B11-F3FD-D6C2D64B79BA}"/>
              </a:ext>
            </a:extLst>
          </p:cNvPr>
          <p:cNvCxnSpPr/>
          <p:nvPr/>
        </p:nvCxnSpPr>
        <p:spPr>
          <a:xfrm>
            <a:off x="4969565" y="3972339"/>
            <a:ext cx="3727174" cy="0"/>
          </a:xfrm>
          <a:prstGeom prst="line">
            <a:avLst/>
          </a:prstGeom>
          <a:ln w="190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F026E6C-5EC9-3C4D-AC8B-42A0B026DB0F}"/>
              </a:ext>
            </a:extLst>
          </p:cNvPr>
          <p:cNvCxnSpPr/>
          <p:nvPr/>
        </p:nvCxnSpPr>
        <p:spPr>
          <a:xfrm>
            <a:off x="4969565" y="4167809"/>
            <a:ext cx="3727174" cy="0"/>
          </a:xfrm>
          <a:prstGeom prst="line">
            <a:avLst/>
          </a:prstGeom>
          <a:ln w="190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F43360B-7285-C65B-A296-B1BAD5FF1E58}"/>
              </a:ext>
            </a:extLst>
          </p:cNvPr>
          <p:cNvCxnSpPr>
            <a:cxnSpLocks/>
          </p:cNvCxnSpPr>
          <p:nvPr/>
        </p:nvCxnSpPr>
        <p:spPr>
          <a:xfrm>
            <a:off x="4753944" y="3412435"/>
            <a:ext cx="3942795" cy="0"/>
          </a:xfrm>
          <a:prstGeom prst="line">
            <a:avLst/>
          </a:prstGeom>
          <a:ln w="190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5110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2482EC-D8BC-2347-8349-9EF8C7A22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Statistical</a:t>
            </a:r>
            <a:r>
              <a:rPr lang="fr-FR" dirty="0"/>
              <a:t> </a:t>
            </a:r>
            <a:r>
              <a:rPr lang="fr-FR" dirty="0" err="1"/>
              <a:t>sensitivity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AD88FAD-48A7-2442-9F50-F796B3E5A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05/06/2023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09BF8A8-2724-DE4F-9558-78BB90DBB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45th B2GM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F061522-D31E-7743-A271-64CFEBA54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9</a:t>
            </a:fld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543E4B-FEFC-7DD1-71F0-D67287FC44C0}"/>
              </a:ext>
            </a:extLst>
          </p:cNvPr>
          <p:cNvSpPr/>
          <p:nvPr/>
        </p:nvSpPr>
        <p:spPr>
          <a:xfrm>
            <a:off x="1193940" y="3349486"/>
            <a:ext cx="207477" cy="874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5D89A0C-3FC4-07DD-CB8C-CD6B94C82C8A}"/>
              </a:ext>
            </a:extLst>
          </p:cNvPr>
          <p:cNvGrpSpPr/>
          <p:nvPr/>
        </p:nvGrpSpPr>
        <p:grpSpPr>
          <a:xfrm>
            <a:off x="452193" y="1297442"/>
            <a:ext cx="5273198" cy="3597759"/>
            <a:chOff x="1470502" y="2146298"/>
            <a:chExt cx="5273198" cy="3597759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05D1AE15-2C79-AD1B-968E-48821D07D2C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77" t="7162" r="8047" b="5793"/>
            <a:stretch/>
          </p:blipFill>
          <p:spPr bwMode="auto">
            <a:xfrm>
              <a:off x="1932710" y="2146298"/>
              <a:ext cx="4810990" cy="32284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2AE1B07B-53D8-B6D9-00C1-DE8A559580E1}"/>
                    </a:ext>
                  </a:extLst>
                </p:cNvPr>
                <p:cNvSpPr txBox="1"/>
                <p:nvPr/>
              </p:nvSpPr>
              <p:spPr>
                <a:xfrm rot="16200000">
                  <a:off x="1269390" y="3335345"/>
                  <a:ext cx="795346" cy="3931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sub>
                      </m:sSub>
                    </m:oMath>
                  </a14:m>
                  <a:r>
                    <a:rPr lang="en-FR" dirty="0"/>
                    <a:t>(%)</a:t>
                  </a: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2AE1B07B-53D8-B6D9-00C1-DE8A559580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269390" y="3335345"/>
                  <a:ext cx="795346" cy="393121"/>
                </a:xfrm>
                <a:prstGeom prst="rect">
                  <a:avLst/>
                </a:prstGeom>
                <a:blipFill>
                  <a:blip r:embed="rId3"/>
                  <a:stretch>
                    <a:fillRect l="-6250" t="-6349" r="-18750"/>
                  </a:stretch>
                </a:blipFill>
              </p:spPr>
              <p:txBody>
                <a:bodyPr/>
                <a:lstStyle/>
                <a:p>
                  <a:r>
                    <a:rPr lang="en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3880923-C548-078F-4972-E9A187762203}"/>
                </a:ext>
              </a:extLst>
            </p:cNvPr>
            <p:cNvSpPr txBox="1"/>
            <p:nvPr/>
          </p:nvSpPr>
          <p:spPr>
            <a:xfrm>
              <a:off x="3234056" y="5374725"/>
              <a:ext cx="22082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A</a:t>
              </a:r>
              <a:r>
                <a:rPr lang="en-FR" dirty="0"/>
                <a:t>cquistion time (min)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7006889-D8C0-03EE-8C64-8E0CC88A384E}"/>
                  </a:ext>
                </a:extLst>
              </p:cNvPr>
              <p:cNvSpPr txBox="1"/>
              <p:nvPr/>
            </p:nvSpPr>
            <p:spPr>
              <a:xfrm>
                <a:off x="6004930" y="3577798"/>
                <a:ext cx="279515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FR" dirty="0"/>
                  <a:t>For 25 min, there’s 0.5% error on the extraction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FR" dirty="0"/>
                  <a:t>	 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7006889-D8C0-03EE-8C64-8E0CC88A38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4930" y="3577798"/>
                <a:ext cx="2795154" cy="923330"/>
              </a:xfrm>
              <a:prstGeom prst="rect">
                <a:avLst/>
              </a:prstGeom>
              <a:blipFill>
                <a:blip r:embed="rId4"/>
                <a:stretch>
                  <a:fillRect l="-1802" t="-2703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D968482-1CB8-13C5-EC4E-8123FC058789}"/>
                  </a:ext>
                </a:extLst>
              </p:cNvPr>
              <p:cNvSpPr txBox="1"/>
              <p:nvPr/>
            </p:nvSpPr>
            <p:spPr>
              <a:xfrm>
                <a:off x="5965853" y="2425252"/>
                <a:ext cx="279515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FR" dirty="0"/>
                  <a:t>For 1 min, there’s 2.2% error on the extraction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FR" dirty="0"/>
                  <a:t>	 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D968482-1CB8-13C5-EC4E-8123FC0587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5853" y="2425252"/>
                <a:ext cx="2795154" cy="923330"/>
              </a:xfrm>
              <a:prstGeom prst="rect">
                <a:avLst/>
              </a:prstGeom>
              <a:blipFill>
                <a:blip r:embed="rId5"/>
                <a:stretch>
                  <a:fillRect l="-1810" t="-4110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116999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e" id="{FBF67BF5-E241-D94D-A1E0-A0EA0C623EF9}" vid="{4197D68A-286D-DD47-B0B2-A034CCFF114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48812</TotalTime>
  <Words>1055</Words>
  <Application>Microsoft Macintosh PowerPoint</Application>
  <PresentationFormat>Affichage à l'écran (4:3)</PresentationFormat>
  <Paragraphs>147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2" baseType="lpstr">
      <vt:lpstr>AdvP4DF60E</vt:lpstr>
      <vt:lpstr>Arial</vt:lpstr>
      <vt:lpstr>Calibri</vt:lpstr>
      <vt:lpstr>Cambria Math</vt:lpstr>
      <vt:lpstr>Wingdings</vt:lpstr>
      <vt:lpstr>Thème Office</vt:lpstr>
      <vt:lpstr>Compton polarimeter at SuperKEKB </vt:lpstr>
      <vt:lpstr>Introduction</vt:lpstr>
      <vt:lpstr>BLA2LE/BLX2LE.2</vt:lpstr>
      <vt:lpstr>Mechanical system integration</vt:lpstr>
      <vt:lpstr>Photon detector integration</vt:lpstr>
      <vt:lpstr>SR background and exit window</vt:lpstr>
      <vt:lpstr>Compton on thermal photons</vt:lpstr>
      <vt:lpstr>Toy-MC sensitivity studies </vt:lpstr>
      <vt:lpstr>Statistical sensitivity</vt:lpstr>
      <vt:lpstr>Signal+Beam gas background (toy MC)</vt:lpstr>
      <vt:lpstr>Table of systematics</vt:lpstr>
      <vt:lpstr>Conclusion/CDR writing status</vt:lpstr>
      <vt:lpstr>Transverse polarimetry at HERA</vt:lpstr>
      <vt:lpstr>Touschek lifetime can be used also</vt:lpstr>
      <vt:lpstr>a slightly more modern use</vt:lpstr>
      <vt:lpstr>For SuperKEKB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Preliminary thoughts towards Compton polarimtry for ‘Chiral BELLE2’</dc:title>
  <dc:creator>Aurélien Martens</dc:creator>
  <cp:lastModifiedBy>Aurélien Martens</cp:lastModifiedBy>
  <cp:revision>361</cp:revision>
  <cp:lastPrinted>2019-10-21T14:23:48Z</cp:lastPrinted>
  <dcterms:created xsi:type="dcterms:W3CDTF">2019-09-23T10:30:56Z</dcterms:created>
  <dcterms:modified xsi:type="dcterms:W3CDTF">2023-06-05T04:56:10Z</dcterms:modified>
</cp:coreProperties>
</file>